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8"/>
  </p:notesMasterIdLst>
  <p:sldIdLst>
    <p:sldId id="319" r:id="rId2"/>
    <p:sldId id="2305" r:id="rId3"/>
    <p:sldId id="2306" r:id="rId4"/>
    <p:sldId id="2307" r:id="rId5"/>
    <p:sldId id="2308" r:id="rId6"/>
    <p:sldId id="230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3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00314C"/>
    <a:srgbClr val="616364"/>
    <a:srgbClr val="FF9E1B"/>
    <a:srgbClr val="A4D65E"/>
    <a:srgbClr val="A7A8A9"/>
    <a:srgbClr val="00A3E0"/>
    <a:srgbClr val="572C5F"/>
    <a:srgbClr val="DFD1A7"/>
    <a:srgbClr val="71C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16"/>
    <p:restoredTop sz="66741"/>
  </p:normalViewPr>
  <p:slideViewPr>
    <p:cSldViewPr snapToGrid="0" snapToObjects="1" showGuides="1">
      <p:cViewPr varScale="1">
        <p:scale>
          <a:sx n="127" d="100"/>
          <a:sy n="127" d="100"/>
        </p:scale>
        <p:origin x="192" y="656"/>
      </p:cViewPr>
      <p:guideLst>
        <p:guide orient="horz" pos="1620"/>
        <p:guide pos="2880"/>
        <p:guide pos="408"/>
        <p:guide orient="horz" pos="3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1EEB9-EA06-174D-9AE5-125B3EDF416C}" type="datetimeFigureOut">
              <a:rPr lang="en-US" smtClean="0"/>
              <a:t>4/2/20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15655-C74F-9745-9FE2-56B3FBDB21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7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5655-C74F-9745-9FE2-56B3FBDB213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63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2119916" y="4050643"/>
            <a:ext cx="6133960" cy="2862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r">
              <a:buNone/>
              <a:defRPr sz="1400" baseline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Date | Presenter Information (14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19916" y="1355363"/>
            <a:ext cx="6133960" cy="1222094"/>
          </a:xfrm>
          <a:prstGeom prst="rect">
            <a:avLst/>
          </a:prstGeom>
        </p:spPr>
        <p:txBody>
          <a:bodyPr anchor="b"/>
          <a:lstStyle>
            <a:lvl1pPr algn="l">
              <a:defRPr sz="4000" b="1" i="0" baseline="0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Presentation Title (40pt)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2A70-E035-AA47-9734-5D07D7BBF15C}" type="datetimeFigureOut">
              <a:rPr lang="en-US" smtClean="0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C1C5-BCFD-E74C-BB4D-B3A564E128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F5B886B3-8C49-D741-A041-118D116EDF7B}"/>
              </a:ext>
            </a:extLst>
          </p:cNvPr>
          <p:cNvSpPr/>
          <p:nvPr userDrawn="1"/>
        </p:nvSpPr>
        <p:spPr>
          <a:xfrm rot="10800000">
            <a:off x="0" y="1500186"/>
            <a:ext cx="2088801" cy="1532138"/>
          </a:xfrm>
          <a:custGeom>
            <a:avLst/>
            <a:gdLst>
              <a:gd name="connsiteX0" fmla="*/ 0 w 9564547"/>
              <a:gd name="connsiteY0" fmla="*/ 0 h 1031872"/>
              <a:gd name="connsiteX1" fmla="*/ 9564547 w 9564547"/>
              <a:gd name="connsiteY1" fmla="*/ 0 h 1031872"/>
              <a:gd name="connsiteX2" fmla="*/ 9564547 w 9564547"/>
              <a:gd name="connsiteY2" fmla="*/ 1031872 h 1031872"/>
              <a:gd name="connsiteX3" fmla="*/ 0 w 9564547"/>
              <a:gd name="connsiteY3" fmla="*/ 1031872 h 1031872"/>
              <a:gd name="connsiteX4" fmla="*/ 0 w 9564547"/>
              <a:gd name="connsiteY4" fmla="*/ 0 h 1031872"/>
              <a:gd name="connsiteX0" fmla="*/ 729205 w 10293752"/>
              <a:gd name="connsiteY0" fmla="*/ 0 h 1031872"/>
              <a:gd name="connsiteX1" fmla="*/ 10293752 w 10293752"/>
              <a:gd name="connsiteY1" fmla="*/ 0 h 1031872"/>
              <a:gd name="connsiteX2" fmla="*/ 10293752 w 10293752"/>
              <a:gd name="connsiteY2" fmla="*/ 1031872 h 1031872"/>
              <a:gd name="connsiteX3" fmla="*/ 0 w 10293752"/>
              <a:gd name="connsiteY3" fmla="*/ 1020297 h 1031872"/>
              <a:gd name="connsiteX4" fmla="*/ 729205 w 10293752"/>
              <a:gd name="connsiteY4" fmla="*/ 0 h 1031872"/>
              <a:gd name="connsiteX0" fmla="*/ 729205 w 10293752"/>
              <a:gd name="connsiteY0" fmla="*/ 0 h 1043446"/>
              <a:gd name="connsiteX1" fmla="*/ 10293752 w 10293752"/>
              <a:gd name="connsiteY1" fmla="*/ 0 h 1043446"/>
              <a:gd name="connsiteX2" fmla="*/ 10293752 w 10293752"/>
              <a:gd name="connsiteY2" fmla="*/ 1031872 h 1043446"/>
              <a:gd name="connsiteX3" fmla="*/ 0 w 10293752"/>
              <a:gd name="connsiteY3" fmla="*/ 1043446 h 1043446"/>
              <a:gd name="connsiteX4" fmla="*/ 729205 w 10293752"/>
              <a:gd name="connsiteY4" fmla="*/ 0 h 1043446"/>
              <a:gd name="connsiteX0" fmla="*/ 740779 w 10305326"/>
              <a:gd name="connsiteY0" fmla="*/ 0 h 1055021"/>
              <a:gd name="connsiteX1" fmla="*/ 10305326 w 10305326"/>
              <a:gd name="connsiteY1" fmla="*/ 0 h 1055021"/>
              <a:gd name="connsiteX2" fmla="*/ 10305326 w 10305326"/>
              <a:gd name="connsiteY2" fmla="*/ 1031872 h 1055021"/>
              <a:gd name="connsiteX3" fmla="*/ 0 w 10305326"/>
              <a:gd name="connsiteY3" fmla="*/ 1055021 h 1055021"/>
              <a:gd name="connsiteX4" fmla="*/ 740779 w 10305326"/>
              <a:gd name="connsiteY4" fmla="*/ 0 h 1055021"/>
              <a:gd name="connsiteX0" fmla="*/ 729204 w 10293751"/>
              <a:gd name="connsiteY0" fmla="*/ 0 h 1031872"/>
              <a:gd name="connsiteX1" fmla="*/ 10293751 w 10293751"/>
              <a:gd name="connsiteY1" fmla="*/ 0 h 1031872"/>
              <a:gd name="connsiteX2" fmla="*/ 10293751 w 10293751"/>
              <a:gd name="connsiteY2" fmla="*/ 1031872 h 1031872"/>
              <a:gd name="connsiteX3" fmla="*/ 0 w 10293751"/>
              <a:gd name="connsiteY3" fmla="*/ 1031871 h 1031872"/>
              <a:gd name="connsiteX4" fmla="*/ 729204 w 10293751"/>
              <a:gd name="connsiteY4" fmla="*/ 0 h 1031872"/>
              <a:gd name="connsiteX0" fmla="*/ 2057270 w 10293751"/>
              <a:gd name="connsiteY0" fmla="*/ 0 h 1031872"/>
              <a:gd name="connsiteX1" fmla="*/ 10293751 w 10293751"/>
              <a:gd name="connsiteY1" fmla="*/ 0 h 1031872"/>
              <a:gd name="connsiteX2" fmla="*/ 10293751 w 10293751"/>
              <a:gd name="connsiteY2" fmla="*/ 1031872 h 1031872"/>
              <a:gd name="connsiteX3" fmla="*/ 0 w 10293751"/>
              <a:gd name="connsiteY3" fmla="*/ 1031871 h 1031872"/>
              <a:gd name="connsiteX4" fmla="*/ 2057270 w 10293751"/>
              <a:gd name="connsiteY4" fmla="*/ 0 h 1031872"/>
              <a:gd name="connsiteX0" fmla="*/ 2673873 w 10293751"/>
              <a:gd name="connsiteY0" fmla="*/ 0 h 1031872"/>
              <a:gd name="connsiteX1" fmla="*/ 10293751 w 10293751"/>
              <a:gd name="connsiteY1" fmla="*/ 0 h 1031872"/>
              <a:gd name="connsiteX2" fmla="*/ 10293751 w 10293751"/>
              <a:gd name="connsiteY2" fmla="*/ 1031872 h 1031872"/>
              <a:gd name="connsiteX3" fmla="*/ 0 w 10293751"/>
              <a:gd name="connsiteY3" fmla="*/ 1031871 h 1031872"/>
              <a:gd name="connsiteX4" fmla="*/ 2673873 w 10293751"/>
              <a:gd name="connsiteY4" fmla="*/ 0 h 1031872"/>
              <a:gd name="connsiteX0" fmla="*/ 3432769 w 10293751"/>
              <a:gd name="connsiteY0" fmla="*/ 0 h 1055022"/>
              <a:gd name="connsiteX1" fmla="*/ 10293751 w 10293751"/>
              <a:gd name="connsiteY1" fmla="*/ 23150 h 1055022"/>
              <a:gd name="connsiteX2" fmla="*/ 10293751 w 10293751"/>
              <a:gd name="connsiteY2" fmla="*/ 1055022 h 1055022"/>
              <a:gd name="connsiteX3" fmla="*/ 0 w 10293751"/>
              <a:gd name="connsiteY3" fmla="*/ 1055021 h 1055022"/>
              <a:gd name="connsiteX4" fmla="*/ 3432769 w 10293751"/>
              <a:gd name="connsiteY4" fmla="*/ 0 h 1055022"/>
              <a:gd name="connsiteX0" fmla="*/ 3100752 w 10293751"/>
              <a:gd name="connsiteY0" fmla="*/ 0 h 1043448"/>
              <a:gd name="connsiteX1" fmla="*/ 10293751 w 10293751"/>
              <a:gd name="connsiteY1" fmla="*/ 11576 h 1043448"/>
              <a:gd name="connsiteX2" fmla="*/ 10293751 w 10293751"/>
              <a:gd name="connsiteY2" fmla="*/ 1043448 h 1043448"/>
              <a:gd name="connsiteX3" fmla="*/ 0 w 10293751"/>
              <a:gd name="connsiteY3" fmla="*/ 1043447 h 1043448"/>
              <a:gd name="connsiteX4" fmla="*/ 3100752 w 10293751"/>
              <a:gd name="connsiteY4" fmla="*/ 0 h 1043448"/>
              <a:gd name="connsiteX0" fmla="*/ 3100752 w 10293751"/>
              <a:gd name="connsiteY0" fmla="*/ 0 h 1031873"/>
              <a:gd name="connsiteX1" fmla="*/ 10293751 w 10293751"/>
              <a:gd name="connsiteY1" fmla="*/ 1 h 1031873"/>
              <a:gd name="connsiteX2" fmla="*/ 10293751 w 10293751"/>
              <a:gd name="connsiteY2" fmla="*/ 1031873 h 1031873"/>
              <a:gd name="connsiteX3" fmla="*/ 0 w 10293751"/>
              <a:gd name="connsiteY3" fmla="*/ 1031872 h 1031873"/>
              <a:gd name="connsiteX4" fmla="*/ 3100752 w 10293751"/>
              <a:gd name="connsiteY4" fmla="*/ 0 h 1031873"/>
              <a:gd name="connsiteX0" fmla="*/ 3579068 w 10293751"/>
              <a:gd name="connsiteY0" fmla="*/ 0 h 1031873"/>
              <a:gd name="connsiteX1" fmla="*/ 10293751 w 10293751"/>
              <a:gd name="connsiteY1" fmla="*/ 1 h 1031873"/>
              <a:gd name="connsiteX2" fmla="*/ 10293751 w 10293751"/>
              <a:gd name="connsiteY2" fmla="*/ 1031873 h 1031873"/>
              <a:gd name="connsiteX3" fmla="*/ 0 w 10293751"/>
              <a:gd name="connsiteY3" fmla="*/ 1031872 h 1031873"/>
              <a:gd name="connsiteX4" fmla="*/ 3579068 w 10293751"/>
              <a:gd name="connsiteY4" fmla="*/ 0 h 103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3751" h="1031873">
                <a:moveTo>
                  <a:pt x="3579068" y="0"/>
                </a:moveTo>
                <a:lnTo>
                  <a:pt x="10293751" y="1"/>
                </a:lnTo>
                <a:lnTo>
                  <a:pt x="10293751" y="1031873"/>
                </a:lnTo>
                <a:lnTo>
                  <a:pt x="0" y="1031872"/>
                </a:lnTo>
                <a:lnTo>
                  <a:pt x="3579068" y="0"/>
                </a:lnTo>
                <a:close/>
              </a:path>
            </a:pathLst>
          </a:cu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ED7014-B2AA-DB40-863A-452745F507E6}"/>
              </a:ext>
            </a:extLst>
          </p:cNvPr>
          <p:cNvSpPr/>
          <p:nvPr userDrawn="1"/>
        </p:nvSpPr>
        <p:spPr>
          <a:xfrm>
            <a:off x="0" y="4586288"/>
            <a:ext cx="9144000" cy="55721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119916" y="2585549"/>
            <a:ext cx="6133960" cy="534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Subtitle (24)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45773D2-6F75-8443-B3A1-EAC994FA80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836" y="3236223"/>
            <a:ext cx="4392990" cy="36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54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 | Call Out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24537" y="1576155"/>
            <a:ext cx="3592004" cy="147732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16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Copy goes here.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Voloratis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repuda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pelignis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consequos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niendi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plibusd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andero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et,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eatus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endus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doluptis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denisit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dolupis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soleser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ovidiorum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qui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oditae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rerit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quatat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E1EC26-E0EB-994D-9291-8E17D6E4EDDA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2F44D6-71A3-114F-A69B-EFCC97718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7996"/>
            <a:ext cx="2521359" cy="20921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999B04B-69FA-9748-A64D-1E52D36BD989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4544887" y="628650"/>
            <a:ext cx="0" cy="3546088"/>
          </a:xfrm>
          <a:prstGeom prst="line">
            <a:avLst/>
          </a:prstGeom>
          <a:ln w="22225">
            <a:solidFill>
              <a:srgbClr val="A4D6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5">
            <a:extLst>
              <a:ext uri="{FF2B5EF4-FFF2-40B4-BE49-F238E27FC236}">
                <a16:creationId xmlns:a16="http://schemas.microsoft.com/office/drawing/2014/main" id="{C13B7327-FD28-414B-B0BF-5F096B2B31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018" y="1634712"/>
            <a:ext cx="3359363" cy="133882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 b="1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Callout or Headline goes in this space.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Half-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7350" y="617365"/>
            <a:ext cx="3276976" cy="1122911"/>
          </a:xfrm>
          <a:prstGeom prst="rect">
            <a:avLst/>
          </a:prstGeom>
        </p:spPr>
        <p:txBody>
          <a:bodyPr anchor="b"/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87589" y="0"/>
            <a:ext cx="4256410" cy="471929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*Click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7348" y="1740276"/>
            <a:ext cx="3276977" cy="25782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9D4A-F6A9-EC46-A2DF-BB7FBC55CD1D}" type="datetimeFigureOut">
              <a:rPr lang="en-US" smtClean="0"/>
              <a:t>4/2/20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85A7-D857-9442-BA4B-B3E6D7DD0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Caption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3999" cy="471929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00" i="1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	*Click to add full-size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365A8B-30AD-0649-8484-B40F8499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889" y="4786727"/>
            <a:ext cx="2468880" cy="2048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ection Divider_Dar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1980820"/>
            <a:ext cx="7886700" cy="590931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algn="ctr">
              <a:defRPr sz="360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to add title.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365A8B-30AD-0649-8484-B40F8499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889" y="4786727"/>
            <a:ext cx="2468880" cy="2048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1" y="1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>
              <a:solidFill>
                <a:srgbClr val="00314C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</a:t>
            </a:r>
            <a:r>
              <a:rPr lang="en-US"/>
              <a:t>title option </a:t>
            </a:r>
            <a:r>
              <a:rPr lang="en-US" dirty="0"/>
              <a:t>page.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365A8B-30AD-0649-8484-B40F8499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889" y="4786727"/>
            <a:ext cx="2468880" cy="20486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all Out and Copy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9308" y="1943886"/>
            <a:ext cx="2390075" cy="125572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Call out or title option page.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365A8B-30AD-0649-8484-B40F8499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889" y="4786727"/>
            <a:ext cx="2468880" cy="20486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05204" y="1261880"/>
            <a:ext cx="5375249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b="1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Insert title here.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5204" y="1978210"/>
            <a:ext cx="5375249" cy="153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Body copy goes here.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E0F112-B547-4041-A25D-59D26F57744E}"/>
              </a:ext>
            </a:extLst>
          </p:cNvPr>
          <p:cNvCxnSpPr/>
          <p:nvPr/>
        </p:nvCxnSpPr>
        <p:spPr>
          <a:xfrm>
            <a:off x="2895600" y="711811"/>
            <a:ext cx="1349" cy="3496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Ya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365A8B-30AD-0649-8484-B40F8499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889" y="4786727"/>
            <a:ext cx="2468880" cy="2048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_Quote or Statistic_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EAD8D8-DFA2-114E-B91D-06C945A6233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1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600200" y="1397942"/>
            <a:ext cx="5943602" cy="175432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4000" b="1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“Call out page for quotes or </a:t>
            </a:r>
            <a:r>
              <a:rPr lang="en-US"/>
              <a:t>important statistics.”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365A8B-30AD-0649-8484-B40F8499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889" y="4786727"/>
            <a:ext cx="2468880" cy="2048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7756" y="623287"/>
            <a:ext cx="7396120" cy="1790700"/>
          </a:xfrm>
          <a:prstGeom prst="rect">
            <a:avLst/>
          </a:prstGeom>
        </p:spPr>
        <p:txBody>
          <a:bodyPr anchor="b"/>
          <a:lstStyle>
            <a:lvl1pPr algn="l">
              <a:defRPr sz="4000" b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Presentation Title (40pt)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7756" y="2422079"/>
            <a:ext cx="7396120" cy="33206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 (24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57756" y="2911949"/>
            <a:ext cx="7396120" cy="337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Date | Presenter Information (14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pt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C321A4-E52D-2845-8647-B84F191C389C}"/>
              </a:ext>
            </a:extLst>
          </p:cNvPr>
          <p:cNvSpPr/>
          <p:nvPr userDrawn="1"/>
        </p:nvSpPr>
        <p:spPr>
          <a:xfrm>
            <a:off x="0" y="4633529"/>
            <a:ext cx="9144000" cy="509971"/>
          </a:xfrm>
          <a:prstGeom prst="rect">
            <a:avLst/>
          </a:prstGeom>
          <a:solidFill>
            <a:srgbClr val="003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8F7AC5-29D1-EB43-BF58-C8ABD803FFFB}"/>
              </a:ext>
            </a:extLst>
          </p:cNvPr>
          <p:cNvSpPr/>
          <p:nvPr userDrawn="1"/>
        </p:nvSpPr>
        <p:spPr>
          <a:xfrm>
            <a:off x="0" y="0"/>
            <a:ext cx="4047067" cy="64641"/>
          </a:xfrm>
          <a:prstGeom prst="rect">
            <a:avLst/>
          </a:prstGeom>
          <a:solidFill>
            <a:srgbClr val="A2C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45773D2-6F75-8443-B3A1-EAC994FA80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423" y="4111108"/>
            <a:ext cx="4392990" cy="364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89"/>
            <a:ext cx="7617134" cy="3087869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37458"/>
            <a:ext cx="7617134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36742" y="1228389"/>
            <a:ext cx="7617134" cy="3087869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Verdana" charset="0"/>
                <a:ea typeface="Verdana" charset="0"/>
                <a:cs typeface="Verdana" charset="0"/>
              </a:defRPr>
            </a:lvl1pPr>
            <a:lvl2pPr>
              <a:defRPr sz="1400">
                <a:latin typeface="Verdana" charset="0"/>
                <a:ea typeface="Verdana" charset="0"/>
                <a:cs typeface="Verdana" charset="0"/>
              </a:defRPr>
            </a:lvl2pPr>
            <a:lvl3pPr>
              <a:defRPr sz="1400">
                <a:latin typeface="Verdana" charset="0"/>
                <a:ea typeface="Verdana" charset="0"/>
                <a:cs typeface="Verdana" charset="0"/>
              </a:defRPr>
            </a:lvl3pPr>
            <a:lvl4pPr>
              <a:defRPr sz="1400">
                <a:latin typeface="Verdana" charset="0"/>
                <a:ea typeface="Verdana" charset="0"/>
                <a:cs typeface="Verdana" charset="0"/>
              </a:defRPr>
            </a:lvl4pPr>
            <a:lvl5pPr>
              <a:defRPr sz="14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36588" y="1211263"/>
            <a:ext cx="7632700" cy="2859087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>
                <a:latin typeface="Verdana" charset="0"/>
                <a:ea typeface="Verdana" charset="0"/>
                <a:cs typeface="Verdana" charset="0"/>
              </a:defRPr>
            </a:lvl2pPr>
            <a:lvl3pPr>
              <a:defRPr sz="1600">
                <a:latin typeface="Verdana" charset="0"/>
                <a:ea typeface="Verdana" charset="0"/>
                <a:cs typeface="Verdana" charset="0"/>
              </a:defRPr>
            </a:lvl3pPr>
            <a:lvl4pPr>
              <a:defRPr sz="1600">
                <a:latin typeface="Verdana" charset="0"/>
                <a:ea typeface="Verdana" charset="0"/>
                <a:cs typeface="Verdana" charset="0"/>
              </a:defRPr>
            </a:lvl4pPr>
            <a:lvl5pPr>
              <a:defRPr sz="160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Layout_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742" y="620200"/>
            <a:ext cx="7633318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37514" y="1211131"/>
            <a:ext cx="7632546" cy="2576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600" b="1">
                <a:solidFill>
                  <a:srgbClr val="00314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Copy goes here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Picture and Cop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90124" y="970838"/>
            <a:ext cx="2987502" cy="28410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*Insert Image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62046" y="1497845"/>
            <a:ext cx="4099921" cy="231406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defRPr sz="1400" b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162046" y="898211"/>
            <a:ext cx="409992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1" y="624637"/>
            <a:ext cx="8075850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8194" y="1658866"/>
            <a:ext cx="5356927" cy="273478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*Insert Graph Here.</a:t>
            </a:r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658867"/>
            <a:ext cx="2535973" cy="27347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  <a:p>
            <a:pPr lvl="0"/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39270" y="1211102"/>
            <a:ext cx="8075851" cy="27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ection | Copy with Graph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270" y="624637"/>
            <a:ext cx="8075851" cy="5909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6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 across top of slide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4734838"/>
            <a:ext cx="9144000" cy="408662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592" y="4860290"/>
            <a:ext cx="2521359" cy="20921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4726135"/>
            <a:ext cx="9144000" cy="3428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93536" y="1950005"/>
            <a:ext cx="5356927" cy="269249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 b="0" i="1" baseline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2100" b="1" i="0">
                <a:latin typeface="Verdana" charset="0"/>
                <a:ea typeface="Verdana" charset="0"/>
                <a:cs typeface="Verdana" charset="0"/>
              </a:defRPr>
            </a:lvl2pPr>
            <a:lvl3pPr>
              <a:defRPr sz="1800" b="1" i="0">
                <a:latin typeface="Verdana" charset="0"/>
                <a:ea typeface="Verdana" charset="0"/>
                <a:cs typeface="Verdana" charset="0"/>
              </a:defRPr>
            </a:lvl3pPr>
            <a:lvl4pPr>
              <a:defRPr sz="1500" b="1" i="0">
                <a:latin typeface="Verdana" charset="0"/>
                <a:ea typeface="Verdana" charset="0"/>
                <a:cs typeface="Verdana" charset="0"/>
              </a:defRPr>
            </a:lvl4pPr>
            <a:lvl5pPr>
              <a:defRPr sz="1500" b="1" i="0">
                <a:latin typeface="Verdana" charset="0"/>
                <a:ea typeface="Verdana" charset="0"/>
                <a:cs typeface="Verdana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*</a:t>
            </a:r>
            <a:r>
              <a:rPr lang="en-US"/>
              <a:t>Insert Graph Here.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9270" y="1215568"/>
            <a:ext cx="8075851" cy="6455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Copy goes here.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99D4A-F6A9-EC46-A2DF-BB7FBC55CD1D}" type="datetimeFigureOut">
              <a:rPr lang="en-US" smtClean="0"/>
              <a:t>4/2/20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85A7-D857-9442-BA4B-B3E6D7DD0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6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70" r:id="rId13"/>
    <p:sldLayoutId id="2147483773" r:id="rId14"/>
    <p:sldLayoutId id="2147483774" r:id="rId15"/>
    <p:sldLayoutId id="2147483777" r:id="rId16"/>
    <p:sldLayoutId id="2147483778" r:id="rId17"/>
    <p:sldLayoutId id="2147483781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257326" y="2749094"/>
            <a:ext cx="6133960" cy="341632"/>
          </a:xfrm>
        </p:spPr>
        <p:txBody>
          <a:bodyPr/>
          <a:lstStyle/>
          <a:p>
            <a:pPr algn="l"/>
            <a:r>
              <a:rPr lang="en-US" sz="1800" b="1" dirty="0"/>
              <a:t>From: Aurora Integrative Medicine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19916" y="1355363"/>
            <a:ext cx="6133960" cy="534988"/>
          </a:xfrm>
        </p:spPr>
        <p:txBody>
          <a:bodyPr/>
          <a:lstStyle/>
          <a:p>
            <a:r>
              <a:rPr lang="en-US" sz="3600" dirty="0">
                <a:solidFill>
                  <a:schemeClr val="tx2"/>
                </a:solidFill>
              </a:rPr>
              <a:t>Tai Chi for Resiliency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119916" y="1859419"/>
            <a:ext cx="6951256" cy="534988"/>
          </a:xfrm>
        </p:spPr>
        <p:txBody>
          <a:bodyPr/>
          <a:lstStyle/>
          <a:p>
            <a:r>
              <a:rPr lang="en-US" b="1" i="1" dirty="0"/>
              <a:t>“</a:t>
            </a:r>
            <a:r>
              <a:rPr lang="en-US" sz="1800" b="1" i="1" dirty="0"/>
              <a:t>Strengthening the Body, Heart-Mind, &amp; Spirit”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9C524F65-95EF-5D46-A79B-97456D75CF4D}"/>
              </a:ext>
            </a:extLst>
          </p:cNvPr>
          <p:cNvSpPr txBox="1">
            <a:spLocks/>
          </p:cNvSpPr>
          <p:nvPr/>
        </p:nvSpPr>
        <p:spPr>
          <a:xfrm>
            <a:off x="2257326" y="2250470"/>
            <a:ext cx="6133960" cy="3416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616364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An ancient concept for a chaotic time</a:t>
            </a:r>
          </a:p>
        </p:txBody>
      </p:sp>
    </p:spTree>
    <p:extLst>
      <p:ext uri="{BB962C8B-B14F-4D97-AF65-F5344CB8AC3E}">
        <p14:creationId xmlns:p14="http://schemas.microsoft.com/office/powerpoint/2010/main" val="124697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 Chi for Resiliency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2" y="1211131"/>
            <a:ext cx="7632700" cy="19513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Strengthening your </a:t>
            </a:r>
            <a:r>
              <a:rPr lang="en-US" b="1" dirty="0"/>
              <a:t>body, heart-mind, and spirit </a:t>
            </a:r>
            <a:r>
              <a:rPr lang="en-US" dirty="0"/>
              <a:t>can help us reduce stress and improve our sense of resiliency.</a:t>
            </a:r>
            <a:endParaRPr lang="en-US" b="1" dirty="0"/>
          </a:p>
          <a:p>
            <a:r>
              <a:rPr lang="en-US" dirty="0"/>
              <a:t>This is an ancient concept that we can use in this chaotic time</a:t>
            </a:r>
          </a:p>
          <a:p>
            <a:r>
              <a:rPr lang="en-US" dirty="0"/>
              <a:t>Developed hundreds of years ago, Tai Chi is the quintessential “dance of awareness” to be able to strengthen your Body, Heart-Mind, and Spirit to help you overcome life’s challenges.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1F877B-C06F-834C-8610-C0815662F1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49" b="24974"/>
          <a:stretch/>
        </p:blipFill>
        <p:spPr>
          <a:xfrm>
            <a:off x="2953061" y="2949153"/>
            <a:ext cx="3771917" cy="12712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B2DDFD9-8FE5-924B-8F79-0712DACFDA82}"/>
              </a:ext>
            </a:extLst>
          </p:cNvPr>
          <p:cNvSpPr txBox="1"/>
          <p:nvPr/>
        </p:nvSpPr>
        <p:spPr>
          <a:xfrm>
            <a:off x="2728210" y="4077326"/>
            <a:ext cx="422069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Body    Heart-Mind    Spirit</a:t>
            </a:r>
          </a:p>
        </p:txBody>
      </p:sp>
    </p:spTree>
    <p:extLst>
      <p:ext uri="{BB962C8B-B14F-4D97-AF65-F5344CB8AC3E}">
        <p14:creationId xmlns:p14="http://schemas.microsoft.com/office/powerpoint/2010/main" val="159447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 Chi for Resiliency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2" y="1211131"/>
            <a:ext cx="7740816" cy="2888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/>
              <a:t>Tai Chi </a:t>
            </a:r>
            <a:r>
              <a:rPr lang="en-US" sz="2000" dirty="0"/>
              <a:t>(pronounced </a:t>
            </a:r>
            <a:r>
              <a:rPr lang="en-US" sz="2000" i="1" dirty="0"/>
              <a:t>“Tie Jee”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Translates to: </a:t>
            </a:r>
          </a:p>
          <a:p>
            <a:pPr lvl="1">
              <a:lnSpc>
                <a:spcPct val="120000"/>
              </a:lnSpc>
            </a:pPr>
            <a:r>
              <a:rPr lang="en-US" sz="2000" i="1" dirty="0"/>
              <a:t>‘‘</a:t>
            </a:r>
            <a:r>
              <a:rPr lang="en-US" sz="2000" b="1" i="1" dirty="0"/>
              <a:t>Supreme Ultimate</a:t>
            </a:r>
            <a:r>
              <a:rPr lang="en-US" sz="2000" i="1" dirty="0"/>
              <a:t>’’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This empowering message can remind us all that we are all born with our own unique </a:t>
            </a:r>
            <a:r>
              <a:rPr lang="en-US" sz="2000" b="1" i="1" dirty="0"/>
              <a:t>“Supreme Potential” </a:t>
            </a:r>
            <a:r>
              <a:rPr lang="en-US" sz="2000" dirty="0"/>
              <a:t>to confront and overcome our </a:t>
            </a:r>
            <a:r>
              <a:rPr lang="en-US" sz="2000" b="1" dirty="0"/>
              <a:t>“Ultimate Challenges”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1028" descr="tai chi                                                        000232F9Macintosh HD                   B746699A:">
            <a:extLst>
              <a:ext uri="{FF2B5EF4-FFF2-40B4-BE49-F238E27FC236}">
                <a16:creationId xmlns:a16="http://schemas.microsoft.com/office/drawing/2014/main" id="{18BB063B-6D86-E643-9C69-7EFD427EF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102" y="1409262"/>
            <a:ext cx="3454038" cy="1035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55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 Chi for Resiliency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2" y="1211131"/>
            <a:ext cx="7632700" cy="3596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500" dirty="0"/>
              <a:t>These </a:t>
            </a:r>
            <a:r>
              <a:rPr lang="en-US" sz="1500" b="1" dirty="0"/>
              <a:t>evidence-based practice principles of Tai Chi </a:t>
            </a:r>
            <a:r>
              <a:rPr lang="en-US" sz="1500" dirty="0"/>
              <a:t>can be utilized by everyone at any time to maximize an individual’s ability to </a:t>
            </a:r>
            <a:r>
              <a:rPr lang="en-US" sz="1500" b="1" dirty="0"/>
              <a:t>reduce stress </a:t>
            </a:r>
            <a:r>
              <a:rPr lang="en-US" sz="1500" dirty="0"/>
              <a:t>and</a:t>
            </a:r>
            <a:r>
              <a:rPr lang="en-US" sz="1500" b="1" dirty="0"/>
              <a:t> improve one’s sense of resiliency:</a:t>
            </a:r>
          </a:p>
          <a:p>
            <a:pPr marL="628650" lvl="1" indent="-285750">
              <a:lnSpc>
                <a:spcPct val="100000"/>
              </a:lnSpc>
            </a:pPr>
            <a:r>
              <a:rPr lang="en-US" sz="1500" b="1" dirty="0"/>
              <a:t>Body Posture</a:t>
            </a:r>
          </a:p>
          <a:p>
            <a:pPr marL="971550" lvl="2" indent="-285750">
              <a:lnSpc>
                <a:spcPct val="100000"/>
              </a:lnSpc>
            </a:pPr>
            <a:r>
              <a:rPr lang="en-US" sz="1500" dirty="0"/>
              <a:t>Research: Adopting an upright posture in the face of stress can maintain self-esteem and improve your mood</a:t>
            </a:r>
            <a:r>
              <a:rPr lang="en-US" sz="1500" baseline="30000" dirty="0"/>
              <a:t>1</a:t>
            </a:r>
            <a:endParaRPr lang="en-US" sz="1500" b="1" dirty="0"/>
          </a:p>
          <a:p>
            <a:pPr marL="628650" lvl="1" indent="-285750">
              <a:lnSpc>
                <a:spcPct val="100000"/>
              </a:lnSpc>
            </a:pPr>
            <a:r>
              <a:rPr lang="en-US" sz="1500" b="1" dirty="0"/>
              <a:t>Deep Breathing</a:t>
            </a:r>
          </a:p>
          <a:p>
            <a:pPr marL="971550" lvl="2" indent="-285750">
              <a:lnSpc>
                <a:spcPct val="100000"/>
              </a:lnSpc>
            </a:pPr>
            <a:r>
              <a:rPr lang="en-US" sz="1500" dirty="0"/>
              <a:t>Research: Decisively influences reductions in fear and anger</a:t>
            </a:r>
            <a:r>
              <a:rPr lang="en-US" sz="1500" baseline="30000" dirty="0"/>
              <a:t>2</a:t>
            </a:r>
            <a:endParaRPr lang="en-US" sz="1500" b="1" dirty="0"/>
          </a:p>
          <a:p>
            <a:pPr marL="628650" lvl="1" indent="-285750">
              <a:lnSpc>
                <a:spcPct val="100000"/>
              </a:lnSpc>
            </a:pPr>
            <a:r>
              <a:rPr lang="en-US" sz="1500" b="1" dirty="0"/>
              <a:t>Being Mindful to promote muscle relaxation </a:t>
            </a:r>
          </a:p>
          <a:p>
            <a:pPr marL="971550" lvl="2" indent="-285750">
              <a:lnSpc>
                <a:spcPct val="100000"/>
              </a:lnSpc>
            </a:pPr>
            <a:r>
              <a:rPr lang="en-US" sz="1500" dirty="0"/>
              <a:t>Research: A viable approach to reduce anxiety and depression</a:t>
            </a:r>
            <a:r>
              <a:rPr lang="en-US" sz="1500" baseline="30000" dirty="0"/>
              <a:t>3</a:t>
            </a:r>
            <a:r>
              <a:rPr lang="en-US" sz="1500" dirty="0"/>
              <a:t> </a:t>
            </a:r>
            <a:endParaRPr lang="en-US" sz="1500" b="1" dirty="0"/>
          </a:p>
          <a:p>
            <a:pPr marL="628650" lvl="1" indent="-285750">
              <a:lnSpc>
                <a:spcPct val="100000"/>
              </a:lnSpc>
            </a:pPr>
            <a:r>
              <a:rPr lang="en-US" sz="1500" b="1" dirty="0"/>
              <a:t>Perform Rhythmic Movements</a:t>
            </a:r>
          </a:p>
          <a:p>
            <a:pPr marL="971550" lvl="2" indent="-285750">
              <a:lnSpc>
                <a:spcPct val="100000"/>
              </a:lnSpc>
            </a:pPr>
            <a:r>
              <a:rPr lang="en-US" sz="1500" dirty="0"/>
              <a:t>Research: Slow rhythmic movements in Tai-Chi attenuates stress</a:t>
            </a:r>
            <a:r>
              <a:rPr lang="en-US" sz="1500" baseline="30000" dirty="0"/>
              <a:t>4</a:t>
            </a:r>
            <a:r>
              <a:rPr lang="en-US" sz="15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 Chi for Resiliency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2" y="1211131"/>
            <a:ext cx="7870516" cy="3547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700" dirty="0"/>
              <a:t>How you can use this: whenever you have the time, especially when feeling stressed, use these Tai Chi practice principles for 1-2 minutes: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/>
              <a:t>Assume a posture of confidence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/>
              <a:t>Breathe deeply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/>
              <a:t>Relax the muscles you do not need while moving rhythmically </a:t>
            </a:r>
          </a:p>
          <a:p>
            <a:pPr marL="571500" lvl="1" indent="-342900"/>
            <a:r>
              <a:rPr lang="en-US" sz="1700" dirty="0"/>
              <a:t>For example: when standing, slowly turn your body to the left and right with your arms hanging loosely by your sides.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/>
              <a:t>Be mindful to how you are feeling with an understanding that if you name it you can control it:</a:t>
            </a:r>
          </a:p>
          <a:p>
            <a:pPr marL="571500" lvl="1" indent="-342900"/>
            <a:r>
              <a:rPr lang="en-US" sz="1700" dirty="0"/>
              <a:t>For example: “As I inhale I know I am anxious or afraid as I exhale I know I can control it”. </a:t>
            </a:r>
            <a:r>
              <a:rPr lang="en-US" sz="1700" b="1" dirty="0"/>
              <a:t>Feel the power of Resiliency!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8620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742" y="312520"/>
            <a:ext cx="7633318" cy="1089529"/>
          </a:xfrm>
        </p:spPr>
        <p:txBody>
          <a:bodyPr/>
          <a:lstStyle/>
          <a:p>
            <a:r>
              <a:rPr lang="en-US" dirty="0"/>
              <a:t>References: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36742" y="1028250"/>
            <a:ext cx="7632700" cy="308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Nair, S., Sagar, M., Sollers, J. III, Consedine, N., &amp; Broadbent, E. (2015). Do slumped and upright postures affect stress responses? A randomized trial. </a:t>
            </a:r>
            <a:r>
              <a:rPr lang="en-US" sz="1400" i="1" dirty="0"/>
              <a:t>Health Psychology, 34</a:t>
            </a:r>
            <a:r>
              <a:rPr lang="en-US" sz="1400" dirty="0"/>
              <a:t>(6), 632-641.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Volker Busch, Walter Magerl, Uwe Kern, Joachim Haas, Göran Hajak, Peter Eichhammer, The Effect of Deep and Slow Breathing on Pain Perception, Autonomic Activity, and Mood Processing—An Experimental Study, </a:t>
            </a:r>
            <a:r>
              <a:rPr lang="en-US" sz="1400" i="1" dirty="0"/>
              <a:t>Pain Medicine</a:t>
            </a:r>
            <a:r>
              <a:rPr lang="en-US" sz="1400" dirty="0"/>
              <a:t>, Volume 13, Issue 2, February 2012, Pages 215–228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Edenfield TM, Saeed SA. An update on mindfulness meditation as a self-help treatment for anxiety and depression. </a:t>
            </a:r>
            <a:r>
              <a:rPr lang="en-US" i="1" dirty="0"/>
              <a:t>Psychol Res Behav Manag</a:t>
            </a:r>
            <a:r>
              <a:rPr lang="en-US" dirty="0"/>
              <a:t>. 2012;5:131–141. doi:10.2147/PRBM.S34937.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Yeung A, Chan JSM, Cheung JC, Zou L. Qigong and Tai-Chi for Mood Regulation. </a:t>
            </a:r>
            <a:r>
              <a:rPr lang="en-US" i="1" dirty="0"/>
              <a:t>Focus (Am Psychiatr Publ)</a:t>
            </a:r>
            <a:r>
              <a:rPr lang="en-US" dirty="0"/>
              <a:t>. 2018;16(1):40–47. doi:10.1176/appi.focus.20170042</a:t>
            </a:r>
          </a:p>
        </p:txBody>
      </p:sp>
    </p:spTree>
    <p:extLst>
      <p:ext uri="{BB962C8B-B14F-4D97-AF65-F5344CB8AC3E}">
        <p14:creationId xmlns:p14="http://schemas.microsoft.com/office/powerpoint/2010/main" val="3396339683"/>
      </p:ext>
    </p:extLst>
  </p:cSld>
  <p:clrMapOvr>
    <a:masterClrMapping/>
  </p:clrMapOvr>
</p:sld>
</file>

<file path=ppt/theme/theme1.xml><?xml version="1.0" encoding="utf-8"?>
<a:theme xmlns:a="http://schemas.openxmlformats.org/drawingml/2006/main" name="AAH Theme">
  <a:themeElements>
    <a:clrScheme name="AAH Brand Colors 2019">
      <a:dk1>
        <a:srgbClr val="000000"/>
      </a:dk1>
      <a:lt1>
        <a:srgbClr val="FFFFFF"/>
      </a:lt1>
      <a:dk2>
        <a:srgbClr val="00304B"/>
      </a:dk2>
      <a:lt2>
        <a:srgbClr val="A3A8AB"/>
      </a:lt2>
      <a:accent1>
        <a:srgbClr val="4A1852"/>
      </a:accent1>
      <a:accent2>
        <a:srgbClr val="00A5D5"/>
      </a:accent2>
      <a:accent3>
        <a:srgbClr val="004239"/>
      </a:accent3>
      <a:accent4>
        <a:srgbClr val="A1CB67"/>
      </a:accent4>
      <a:accent5>
        <a:srgbClr val="ED9F33"/>
      </a:accent5>
      <a:accent6>
        <a:srgbClr val="B43984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H Theme" id="{AC0099BC-DA7D-2145-956E-AA7DB1F3AC17}" vid="{BE8CB45D-4617-B54D-96AF-9536AE2418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6611</TotalTime>
  <Words>541</Words>
  <Application>Microsoft Macintosh PowerPoint</Application>
  <PresentationFormat>On-screen Show (16:9)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AAH Theme</vt:lpstr>
      <vt:lpstr>Tai Chi for Resiliency</vt:lpstr>
      <vt:lpstr>Tai Chi for Resiliency</vt:lpstr>
      <vt:lpstr>Tai Chi for Resiliency</vt:lpstr>
      <vt:lpstr>Tai Chi for Resiliency</vt:lpstr>
      <vt:lpstr>Tai Chi for Resiliency</vt:lpstr>
      <vt:lpstr>References: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Burns, John</cp:lastModifiedBy>
  <cp:revision>167</cp:revision>
  <cp:lastPrinted>2019-10-17T16:21:35Z</cp:lastPrinted>
  <dcterms:created xsi:type="dcterms:W3CDTF">2019-10-14T18:20:14Z</dcterms:created>
  <dcterms:modified xsi:type="dcterms:W3CDTF">2020-04-02T17:02:23Z</dcterms:modified>
</cp:coreProperties>
</file>