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7"/>
  </p:notesMasterIdLst>
  <p:sldIdLst>
    <p:sldId id="256" r:id="rId2"/>
    <p:sldId id="257" r:id="rId3"/>
    <p:sldId id="258" r:id="rId4"/>
    <p:sldId id="259" r:id="rId5"/>
    <p:sldId id="260" r:id="rId6"/>
    <p:sldId id="261" r:id="rId7"/>
    <p:sldId id="262" r:id="rId8"/>
    <p:sldId id="263" r:id="rId9"/>
    <p:sldId id="266" r:id="rId10"/>
    <p:sldId id="267" r:id="rId11"/>
    <p:sldId id="268" r:id="rId12"/>
    <p:sldId id="269" r:id="rId13"/>
    <p:sldId id="270" r:id="rId14"/>
    <p:sldId id="271"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561"/>
    <p:restoredTop sz="94694"/>
  </p:normalViewPr>
  <p:slideViewPr>
    <p:cSldViewPr snapToGrid="0" snapToObjects="1">
      <p:cViewPr varScale="1">
        <p:scale>
          <a:sx n="100" d="100"/>
          <a:sy n="100" d="100"/>
        </p:scale>
        <p:origin x="120" y="96"/>
      </p:cViewPr>
      <p:guideLst/>
    </p:cSldViewPr>
  </p:slideViewPr>
  <p:outlineViewPr>
    <p:cViewPr>
      <p:scale>
        <a:sx n="33" d="100"/>
        <a:sy n="33" d="100"/>
      </p:scale>
      <p:origin x="0" y="-177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ofPieChart>
        <c:ofPieType val="bar"/>
        <c:varyColors val="1"/>
        <c:ser>
          <c:idx val="0"/>
          <c:order val="0"/>
          <c:tx>
            <c:strRef>
              <c:f>Sheet1!$B$1</c:f>
              <c:strCache>
                <c:ptCount val="1"/>
                <c:pt idx="0">
                  <c:v>Revenue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97F-B64D-B95B-907FDE9D93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97F-B64D-B95B-907FDE9D93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97F-B64D-B95B-907FDE9D93E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97F-B64D-B95B-907FDE9D93E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97F-B64D-B95B-907FDE9D93E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97F-B64D-B95B-907FDE9D93E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97F-B64D-B95B-907FDE9D93EE}"/>
              </c:ext>
            </c:extLst>
          </c:dPt>
          <c:cat>
            <c:strRef>
              <c:f>Sheet1!$A$2:$A$7</c:f>
              <c:strCache>
                <c:ptCount val="6"/>
                <c:pt idx="0">
                  <c:v>Individual Donors</c:v>
                </c:pt>
                <c:pt idx="1">
                  <c:v>Corporate Grants</c:v>
                </c:pt>
                <c:pt idx="2">
                  <c:v>Foundation Grants</c:v>
                </c:pt>
                <c:pt idx="3">
                  <c:v>Earned Income</c:v>
                </c:pt>
                <c:pt idx="4">
                  <c:v>Events</c:v>
                </c:pt>
                <c:pt idx="5">
                  <c:v>In-Kind </c:v>
                </c:pt>
              </c:strCache>
            </c:strRef>
          </c:cat>
          <c:val>
            <c:numRef>
              <c:f>Sheet1!$B$2:$B$7</c:f>
              <c:numCache>
                <c:formatCode>_("$"* #,##0_);_("$"* \(#,##0\);_("$"* "-"??_);_(@_)</c:formatCode>
                <c:ptCount val="6"/>
                <c:pt idx="0">
                  <c:v>40800</c:v>
                </c:pt>
                <c:pt idx="1">
                  <c:v>2793338</c:v>
                </c:pt>
                <c:pt idx="2" formatCode="_(&quot;$&quot;* #,##0.00_);_(&quot;$&quot;* \(#,##0.00\);_(&quot;$&quot;* &quot;-&quot;??_);_(@_)">
                  <c:v>1382811.75</c:v>
                </c:pt>
                <c:pt idx="3" formatCode="_(&quot;$&quot;* #,##0.00_);_(&quot;$&quot;* \(#,##0.00\);_(&quot;$&quot;* &quot;-&quot;??_);_(@_)">
                  <c:v>32016.44</c:v>
                </c:pt>
                <c:pt idx="4" formatCode="_(&quot;$&quot;* #,##0.00_);_(&quot;$&quot;* \(#,##0.00\);_(&quot;$&quot;* &quot;-&quot;??_);_(@_)">
                  <c:v>2413.25</c:v>
                </c:pt>
                <c:pt idx="5">
                  <c:v>5000</c:v>
                </c:pt>
              </c:numCache>
            </c:numRef>
          </c:val>
          <c:extLst>
            <c:ext xmlns:c16="http://schemas.microsoft.com/office/drawing/2014/chart" uri="{C3380CC4-5D6E-409C-BE32-E72D297353CC}">
              <c16:uniqueId val="{00000000-40D9-E14B-9959-098291212135}"/>
            </c:ext>
          </c:extLst>
        </c:ser>
        <c:dLbls>
          <c:showLegendKey val="0"/>
          <c:showVal val="0"/>
          <c:showCatName val="0"/>
          <c:showSerName val="0"/>
          <c:showPercent val="0"/>
          <c:showBubbleSize val="0"/>
          <c:showLeaderLines val="1"/>
        </c:dLbls>
        <c:gapWidth val="150"/>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ofPieChart>
        <c:ofPieType val="bar"/>
        <c:varyColors val="1"/>
        <c:ser>
          <c:idx val="0"/>
          <c:order val="0"/>
          <c:tx>
            <c:strRef>
              <c:f>Sheet1!$B$1</c:f>
              <c:strCache>
                <c:ptCount val="1"/>
                <c:pt idx="0">
                  <c:v>Revenue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E8-074D-B116-74FFC08FEA7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2E8-074D-B116-74FFC08FEA7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2E8-074D-B116-74FFC08FEA7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2E8-074D-B116-74FFC08FEA7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2E8-074D-B116-74FFC08FEA7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2E8-074D-B116-74FFC08FEA7B}"/>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9F3-5047-BF49-D0E35BBDA068}"/>
              </c:ext>
            </c:extLst>
          </c:dPt>
          <c:cat>
            <c:strRef>
              <c:f>Sheet1!$A$2:$A$7</c:f>
              <c:strCache>
                <c:ptCount val="6"/>
                <c:pt idx="0">
                  <c:v>Individual Donor </c:v>
                </c:pt>
                <c:pt idx="1">
                  <c:v>Corporate Grants </c:v>
                </c:pt>
                <c:pt idx="2">
                  <c:v>Foundation Grants </c:v>
                </c:pt>
                <c:pt idx="3">
                  <c:v>TIFF</c:v>
                </c:pt>
                <c:pt idx="4">
                  <c:v>Events </c:v>
                </c:pt>
                <c:pt idx="5">
                  <c:v>In-Kind</c:v>
                </c:pt>
              </c:strCache>
            </c:strRef>
          </c:cat>
          <c:val>
            <c:numRef>
              <c:f>Sheet1!$B$2:$B$7</c:f>
              <c:numCache>
                <c:formatCode>_("$"* #,##0_);_("$"* \(#,##0\);_("$"* "-"??_);_(@_)</c:formatCode>
                <c:ptCount val="6"/>
                <c:pt idx="0">
                  <c:v>50000</c:v>
                </c:pt>
                <c:pt idx="1">
                  <c:v>2000000</c:v>
                </c:pt>
                <c:pt idx="2">
                  <c:v>2420380</c:v>
                </c:pt>
                <c:pt idx="3">
                  <c:v>3500000</c:v>
                </c:pt>
                <c:pt idx="4">
                  <c:v>50000</c:v>
                </c:pt>
                <c:pt idx="5">
                  <c:v>10000</c:v>
                </c:pt>
              </c:numCache>
            </c:numRef>
          </c:val>
          <c:extLst>
            <c:ext xmlns:c16="http://schemas.microsoft.com/office/drawing/2014/chart" uri="{C3380CC4-5D6E-409C-BE32-E72D297353CC}">
              <c16:uniqueId val="{00000000-F4D8-D84F-A869-BEC976871785}"/>
            </c:ext>
          </c:extLst>
        </c:ser>
        <c:dLbls>
          <c:showLegendKey val="0"/>
          <c:showVal val="0"/>
          <c:showCatName val="0"/>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0250B9-31A6-4DD5-A0D4-FE5034E5FDAD}" type="doc">
      <dgm:prSet loTypeId="urn:microsoft.com/office/officeart/2005/8/layout/default" loCatId="list" qsTypeId="urn:microsoft.com/office/officeart/2005/8/quickstyle/simple4" qsCatId="simple" csTypeId="urn:microsoft.com/office/officeart/2005/8/colors/accent2_2" csCatId="accent2"/>
      <dgm:spPr/>
      <dgm:t>
        <a:bodyPr/>
        <a:lstStyle/>
        <a:p>
          <a:endParaRPr lang="en-US"/>
        </a:p>
      </dgm:t>
    </dgm:pt>
    <dgm:pt modelId="{40EC6F05-C1C3-4D7D-87BB-E3BF8F4314A7}">
      <dgm:prSet/>
      <dgm:spPr/>
      <dgm:t>
        <a:bodyPr/>
        <a:lstStyle/>
        <a:p>
          <a:r>
            <a:rPr lang="en-US"/>
            <a:t>*The Life We Save Is Our Own because Mental Health is Everyone’s Wealth! </a:t>
          </a:r>
        </a:p>
      </dgm:t>
    </dgm:pt>
    <dgm:pt modelId="{3C279841-DFC5-4200-999D-095ED2184EFE}" type="parTrans" cxnId="{C13241FF-B5B5-4A00-A247-7242B3BBDE49}">
      <dgm:prSet/>
      <dgm:spPr/>
      <dgm:t>
        <a:bodyPr/>
        <a:lstStyle/>
        <a:p>
          <a:endParaRPr lang="en-US"/>
        </a:p>
      </dgm:t>
    </dgm:pt>
    <dgm:pt modelId="{EA5923A2-CE03-47A3-A907-D6DDCFC31FCC}" type="sibTrans" cxnId="{C13241FF-B5B5-4A00-A247-7242B3BBDE49}">
      <dgm:prSet/>
      <dgm:spPr/>
      <dgm:t>
        <a:bodyPr/>
        <a:lstStyle/>
        <a:p>
          <a:endParaRPr lang="en-US"/>
        </a:p>
      </dgm:t>
    </dgm:pt>
    <dgm:pt modelId="{91ECEDE7-A417-408C-8EE8-87D9064FB1A5}">
      <dgm:prSet/>
      <dgm:spPr/>
      <dgm:t>
        <a:bodyPr/>
        <a:lstStyle/>
        <a:p>
          <a:r>
            <a:rPr lang="en-US"/>
            <a:t>*Grandma’s hand</a:t>
          </a:r>
        </a:p>
      </dgm:t>
    </dgm:pt>
    <dgm:pt modelId="{683417A7-0CFF-4621-A1C5-EB873D7E2431}" type="parTrans" cxnId="{2545BAB0-8A0D-4E45-B9E0-58731B0589BD}">
      <dgm:prSet/>
      <dgm:spPr/>
      <dgm:t>
        <a:bodyPr/>
        <a:lstStyle/>
        <a:p>
          <a:endParaRPr lang="en-US"/>
        </a:p>
      </dgm:t>
    </dgm:pt>
    <dgm:pt modelId="{1DF77160-E4BD-4DEA-8A7F-9638BFD680DB}" type="sibTrans" cxnId="{2545BAB0-8A0D-4E45-B9E0-58731B0589BD}">
      <dgm:prSet/>
      <dgm:spPr/>
      <dgm:t>
        <a:bodyPr/>
        <a:lstStyle/>
        <a:p>
          <a:endParaRPr lang="en-US"/>
        </a:p>
      </dgm:t>
    </dgm:pt>
    <dgm:pt modelId="{CF122F2F-C22D-43D0-A53D-D3A088C9CB90}">
      <dgm:prSet/>
      <dgm:spPr/>
      <dgm:t>
        <a:bodyPr/>
        <a:lstStyle/>
        <a:p>
          <a:r>
            <a:rPr lang="en-US"/>
            <a:t>*Called and Chosen for family and community wellness!</a:t>
          </a:r>
        </a:p>
      </dgm:t>
    </dgm:pt>
    <dgm:pt modelId="{C49816EE-FF18-4813-98D6-88080E36A977}" type="parTrans" cxnId="{33C2E819-AA56-4A98-AC21-F7FCB2AFB331}">
      <dgm:prSet/>
      <dgm:spPr/>
      <dgm:t>
        <a:bodyPr/>
        <a:lstStyle/>
        <a:p>
          <a:endParaRPr lang="en-US"/>
        </a:p>
      </dgm:t>
    </dgm:pt>
    <dgm:pt modelId="{52F8E1BE-1E1B-442A-AEF6-A1ABE3AED705}" type="sibTrans" cxnId="{33C2E819-AA56-4A98-AC21-F7FCB2AFB331}">
      <dgm:prSet/>
      <dgm:spPr/>
      <dgm:t>
        <a:bodyPr/>
        <a:lstStyle/>
        <a:p>
          <a:endParaRPr lang="en-US"/>
        </a:p>
      </dgm:t>
    </dgm:pt>
    <dgm:pt modelId="{B88928DE-AD23-964B-BCB6-FF281883F494}" type="pres">
      <dgm:prSet presAssocID="{880250B9-31A6-4DD5-A0D4-FE5034E5FDAD}" presName="diagram" presStyleCnt="0">
        <dgm:presLayoutVars>
          <dgm:dir/>
          <dgm:resizeHandles val="exact"/>
        </dgm:presLayoutVars>
      </dgm:prSet>
      <dgm:spPr/>
    </dgm:pt>
    <dgm:pt modelId="{7F576C7E-AF72-8A4D-872A-E636A9E886AF}" type="pres">
      <dgm:prSet presAssocID="{40EC6F05-C1C3-4D7D-87BB-E3BF8F4314A7}" presName="node" presStyleLbl="node1" presStyleIdx="0" presStyleCnt="3">
        <dgm:presLayoutVars>
          <dgm:bulletEnabled val="1"/>
        </dgm:presLayoutVars>
      </dgm:prSet>
      <dgm:spPr/>
    </dgm:pt>
    <dgm:pt modelId="{8CA1B289-F2B0-D741-A322-624338CC7F76}" type="pres">
      <dgm:prSet presAssocID="{EA5923A2-CE03-47A3-A907-D6DDCFC31FCC}" presName="sibTrans" presStyleCnt="0"/>
      <dgm:spPr/>
    </dgm:pt>
    <dgm:pt modelId="{9BF5C254-D520-9C4E-A978-0B83A1958BDA}" type="pres">
      <dgm:prSet presAssocID="{91ECEDE7-A417-408C-8EE8-87D9064FB1A5}" presName="node" presStyleLbl="node1" presStyleIdx="1" presStyleCnt="3">
        <dgm:presLayoutVars>
          <dgm:bulletEnabled val="1"/>
        </dgm:presLayoutVars>
      </dgm:prSet>
      <dgm:spPr/>
    </dgm:pt>
    <dgm:pt modelId="{760C53E6-5DF0-AA40-B1AA-8CB2BED5F252}" type="pres">
      <dgm:prSet presAssocID="{1DF77160-E4BD-4DEA-8A7F-9638BFD680DB}" presName="sibTrans" presStyleCnt="0"/>
      <dgm:spPr/>
    </dgm:pt>
    <dgm:pt modelId="{00B60BBB-31B2-AC44-987D-078BFCC52150}" type="pres">
      <dgm:prSet presAssocID="{CF122F2F-C22D-43D0-A53D-D3A088C9CB90}" presName="node" presStyleLbl="node1" presStyleIdx="2" presStyleCnt="3">
        <dgm:presLayoutVars>
          <dgm:bulletEnabled val="1"/>
        </dgm:presLayoutVars>
      </dgm:prSet>
      <dgm:spPr/>
    </dgm:pt>
  </dgm:ptLst>
  <dgm:cxnLst>
    <dgm:cxn modelId="{A9218A07-F045-DA47-B7BB-09461719B27E}" type="presOf" srcId="{40EC6F05-C1C3-4D7D-87BB-E3BF8F4314A7}" destId="{7F576C7E-AF72-8A4D-872A-E636A9E886AF}" srcOrd="0" destOrd="0" presId="urn:microsoft.com/office/officeart/2005/8/layout/default"/>
    <dgm:cxn modelId="{C98EA812-E1B0-9749-8DF9-143EA12F621A}" type="presOf" srcId="{880250B9-31A6-4DD5-A0D4-FE5034E5FDAD}" destId="{B88928DE-AD23-964B-BCB6-FF281883F494}" srcOrd="0" destOrd="0" presId="urn:microsoft.com/office/officeart/2005/8/layout/default"/>
    <dgm:cxn modelId="{33C2E819-AA56-4A98-AC21-F7FCB2AFB331}" srcId="{880250B9-31A6-4DD5-A0D4-FE5034E5FDAD}" destId="{CF122F2F-C22D-43D0-A53D-D3A088C9CB90}" srcOrd="2" destOrd="0" parTransId="{C49816EE-FF18-4813-98D6-88080E36A977}" sibTransId="{52F8E1BE-1E1B-442A-AEF6-A1ABE3AED705}"/>
    <dgm:cxn modelId="{ADBC207A-E6EB-2C4A-A485-3104AFF139A2}" type="presOf" srcId="{CF122F2F-C22D-43D0-A53D-D3A088C9CB90}" destId="{00B60BBB-31B2-AC44-987D-078BFCC52150}" srcOrd="0" destOrd="0" presId="urn:microsoft.com/office/officeart/2005/8/layout/default"/>
    <dgm:cxn modelId="{2545BAB0-8A0D-4E45-B9E0-58731B0589BD}" srcId="{880250B9-31A6-4DD5-A0D4-FE5034E5FDAD}" destId="{91ECEDE7-A417-408C-8EE8-87D9064FB1A5}" srcOrd="1" destOrd="0" parTransId="{683417A7-0CFF-4621-A1C5-EB873D7E2431}" sibTransId="{1DF77160-E4BD-4DEA-8A7F-9638BFD680DB}"/>
    <dgm:cxn modelId="{175275E9-6FB8-6541-8A25-EC971CC2666B}" type="presOf" srcId="{91ECEDE7-A417-408C-8EE8-87D9064FB1A5}" destId="{9BF5C254-D520-9C4E-A978-0B83A1958BDA}" srcOrd="0" destOrd="0" presId="urn:microsoft.com/office/officeart/2005/8/layout/default"/>
    <dgm:cxn modelId="{C13241FF-B5B5-4A00-A247-7242B3BBDE49}" srcId="{880250B9-31A6-4DD5-A0D4-FE5034E5FDAD}" destId="{40EC6F05-C1C3-4D7D-87BB-E3BF8F4314A7}" srcOrd="0" destOrd="0" parTransId="{3C279841-DFC5-4200-999D-095ED2184EFE}" sibTransId="{EA5923A2-CE03-47A3-A907-D6DDCFC31FCC}"/>
    <dgm:cxn modelId="{EC625BCB-DCD3-0C44-9C99-CD4B2763AD8A}" type="presParOf" srcId="{B88928DE-AD23-964B-BCB6-FF281883F494}" destId="{7F576C7E-AF72-8A4D-872A-E636A9E886AF}" srcOrd="0" destOrd="0" presId="urn:microsoft.com/office/officeart/2005/8/layout/default"/>
    <dgm:cxn modelId="{4F988612-E5F6-0545-9C13-A896490BC4E7}" type="presParOf" srcId="{B88928DE-AD23-964B-BCB6-FF281883F494}" destId="{8CA1B289-F2B0-D741-A322-624338CC7F76}" srcOrd="1" destOrd="0" presId="urn:microsoft.com/office/officeart/2005/8/layout/default"/>
    <dgm:cxn modelId="{E6413AD4-4673-B74E-82BD-1A85DDC7912B}" type="presParOf" srcId="{B88928DE-AD23-964B-BCB6-FF281883F494}" destId="{9BF5C254-D520-9C4E-A978-0B83A1958BDA}" srcOrd="2" destOrd="0" presId="urn:microsoft.com/office/officeart/2005/8/layout/default"/>
    <dgm:cxn modelId="{1EE3EBD9-883A-F843-B350-D05495CF56A7}" type="presParOf" srcId="{B88928DE-AD23-964B-BCB6-FF281883F494}" destId="{760C53E6-5DF0-AA40-B1AA-8CB2BED5F252}" srcOrd="3" destOrd="0" presId="urn:microsoft.com/office/officeart/2005/8/layout/default"/>
    <dgm:cxn modelId="{450EC294-81BC-D54E-A7C8-78AC7A6AB2CD}" type="presParOf" srcId="{B88928DE-AD23-964B-BCB6-FF281883F494}" destId="{00B60BBB-31B2-AC44-987D-078BFCC52150}"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76C7E-AF72-8A4D-872A-E636A9E886AF}">
      <dsp:nvSpPr>
        <dsp:cNvPr id="0" name=""/>
        <dsp:cNvSpPr/>
      </dsp:nvSpPr>
      <dsp:spPr>
        <a:xfrm>
          <a:off x="0" y="942330"/>
          <a:ext cx="3372941" cy="2023764"/>
        </a:xfrm>
        <a:prstGeom prst="rect">
          <a:avLst/>
        </a:prstGeom>
        <a:blipFill>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*The Life We Save Is Our Own because Mental Health is Everyone’s Wealth! </a:t>
          </a:r>
        </a:p>
      </dsp:txBody>
      <dsp:txXfrm>
        <a:off x="0" y="942330"/>
        <a:ext cx="3372941" cy="2023764"/>
      </dsp:txXfrm>
    </dsp:sp>
    <dsp:sp modelId="{9BF5C254-D520-9C4E-A978-0B83A1958BDA}">
      <dsp:nvSpPr>
        <dsp:cNvPr id="0" name=""/>
        <dsp:cNvSpPr/>
      </dsp:nvSpPr>
      <dsp:spPr>
        <a:xfrm>
          <a:off x="3710235" y="942330"/>
          <a:ext cx="3372941" cy="2023764"/>
        </a:xfrm>
        <a:prstGeom prst="rect">
          <a:avLst/>
        </a:prstGeom>
        <a:blipFill>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*Grandma’s hand</a:t>
          </a:r>
        </a:p>
      </dsp:txBody>
      <dsp:txXfrm>
        <a:off x="3710235" y="942330"/>
        <a:ext cx="3372941" cy="2023764"/>
      </dsp:txXfrm>
    </dsp:sp>
    <dsp:sp modelId="{00B60BBB-31B2-AC44-987D-078BFCC52150}">
      <dsp:nvSpPr>
        <dsp:cNvPr id="0" name=""/>
        <dsp:cNvSpPr/>
      </dsp:nvSpPr>
      <dsp:spPr>
        <a:xfrm>
          <a:off x="7420471" y="942330"/>
          <a:ext cx="3372941" cy="2023764"/>
        </a:xfrm>
        <a:prstGeom prst="rect">
          <a:avLst/>
        </a:prstGeom>
        <a:blipFill>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*Called and Chosen for family and community wellness!</a:t>
          </a:r>
        </a:p>
      </dsp:txBody>
      <dsp:txXfrm>
        <a:off x="7420471" y="942330"/>
        <a:ext cx="3372941" cy="202376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EF22B2-079B-AD4A-AC8C-77C7B5567199}" type="datetimeFigureOut">
              <a:rPr lang="en-US" smtClean="0"/>
              <a:t>1/31/2020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9DFA5-6CCC-6245-930E-F2165CF793A9}" type="slidenum">
              <a:rPr lang="en-US" smtClean="0"/>
              <a:t>‹#›</a:t>
            </a:fld>
            <a:endParaRPr lang="en-US"/>
          </a:p>
        </p:txBody>
      </p:sp>
    </p:spTree>
    <p:extLst>
      <p:ext uri="{BB962C8B-B14F-4D97-AF65-F5344CB8AC3E}">
        <p14:creationId xmlns:p14="http://schemas.microsoft.com/office/powerpoint/2010/main" val="4073832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09DFA5-6CCC-6245-930E-F2165CF793A9}" type="slidenum">
              <a:rPr lang="en-US" smtClean="0"/>
              <a:t>1</a:t>
            </a:fld>
            <a:endParaRPr lang="en-US"/>
          </a:p>
        </p:txBody>
      </p:sp>
    </p:spTree>
    <p:extLst>
      <p:ext uri="{BB962C8B-B14F-4D97-AF65-F5344CB8AC3E}">
        <p14:creationId xmlns:p14="http://schemas.microsoft.com/office/powerpoint/2010/main" val="1610714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confirm</a:t>
            </a:r>
          </a:p>
        </p:txBody>
      </p:sp>
      <p:sp>
        <p:nvSpPr>
          <p:cNvPr id="4" name="Slide Number Placeholder 3"/>
          <p:cNvSpPr>
            <a:spLocks noGrp="1"/>
          </p:cNvSpPr>
          <p:nvPr>
            <p:ph type="sldNum" sz="quarter" idx="5"/>
          </p:nvPr>
        </p:nvSpPr>
        <p:spPr/>
        <p:txBody>
          <a:bodyPr/>
          <a:lstStyle/>
          <a:p>
            <a:fld id="{CD09DFA5-6CCC-6245-930E-F2165CF793A9}" type="slidenum">
              <a:rPr lang="en-US" smtClean="0"/>
              <a:t>10</a:t>
            </a:fld>
            <a:endParaRPr lang="en-US"/>
          </a:p>
        </p:txBody>
      </p:sp>
    </p:spTree>
    <p:extLst>
      <p:ext uri="{BB962C8B-B14F-4D97-AF65-F5344CB8AC3E}">
        <p14:creationId xmlns:p14="http://schemas.microsoft.com/office/powerpoint/2010/main" val="2726491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09DFA5-6CCC-6245-930E-F2165CF793A9}" type="slidenum">
              <a:rPr lang="en-US" smtClean="0"/>
              <a:t>11</a:t>
            </a:fld>
            <a:endParaRPr lang="en-US"/>
          </a:p>
        </p:txBody>
      </p:sp>
    </p:spTree>
    <p:extLst>
      <p:ext uri="{BB962C8B-B14F-4D97-AF65-F5344CB8AC3E}">
        <p14:creationId xmlns:p14="http://schemas.microsoft.com/office/powerpoint/2010/main" val="1569019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09DFA5-6CCC-6245-930E-F2165CF793A9}" type="slidenum">
              <a:rPr lang="en-US" smtClean="0"/>
              <a:t>12</a:t>
            </a:fld>
            <a:endParaRPr lang="en-US"/>
          </a:p>
        </p:txBody>
      </p:sp>
    </p:spTree>
    <p:extLst>
      <p:ext uri="{BB962C8B-B14F-4D97-AF65-F5344CB8AC3E}">
        <p14:creationId xmlns:p14="http://schemas.microsoft.com/office/powerpoint/2010/main" val="2387709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09DFA5-6CCC-6245-930E-F2165CF793A9}" type="slidenum">
              <a:rPr lang="en-US" smtClean="0"/>
              <a:t>13</a:t>
            </a:fld>
            <a:endParaRPr lang="en-US"/>
          </a:p>
        </p:txBody>
      </p:sp>
    </p:spTree>
    <p:extLst>
      <p:ext uri="{BB962C8B-B14F-4D97-AF65-F5344CB8AC3E}">
        <p14:creationId xmlns:p14="http://schemas.microsoft.com/office/powerpoint/2010/main" val="3829922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Mental Health is a given in the lives of those who embrace wellness, yet it has not been the mainstay in communities where disinvestment and the stigma exist.  As a result, we can share countless stories with you about the value of I AM ABLE’s services that are offered from a family systems, trauma informed care lens, because of the war zones that systemic racism, economic and PTCD have created for African American families.  When our communities are asked, “How are the children”, heads are bowed, and what we breathlessly struggle to explain is, “Not Well; Not Well at all”. A grandmother parenting her 16 year old grandson, after the violent death of his brother was entrusted to ABLE through our Youth Violence Prevention Program.  The results are head raising and life giving, as the grandmother who had lost hope and in a fetal position on the floor at ABLE began to say that she was done with life and could not go on being ineffective and living in fear of a second loss. A death that, because of her infuriation with the 16 year old, could have come at her hand, except for ABLE’s engagement and trauma informed care know how.  Inside of this story and hundreds more, from the classroom, to the courthouse, to the home, ABLE is the first responder that prevents the violence and death that could occur if we don’t show up first. If ABLE had not previously been on the front line helping them to understand that in the multitude of counsel there is safety, we could have ended up with a fatality of only God knows how many, since so many people are carrying weapons?  She ran to the safe place to be made in every way whole with our broad based clinical expertise and faith based support systems. This scenario illustrates our why! They look like us, they could be us, so why not! We believe that you must be called and chosen to risk your life so that others can have the highest quality of life.</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CD09DFA5-6CCC-6245-930E-F2165CF793A9}" type="slidenum">
              <a:rPr lang="en-US" smtClean="0"/>
              <a:t>2</a:t>
            </a:fld>
            <a:endParaRPr lang="en-US"/>
          </a:p>
        </p:txBody>
      </p:sp>
    </p:spTree>
    <p:extLst>
      <p:ext uri="{BB962C8B-B14F-4D97-AF65-F5344CB8AC3E}">
        <p14:creationId xmlns:p14="http://schemas.microsoft.com/office/powerpoint/2010/main" val="3019082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09DFA5-6CCC-6245-930E-F2165CF793A9}" type="slidenum">
              <a:rPr lang="en-US" smtClean="0"/>
              <a:t>3</a:t>
            </a:fld>
            <a:endParaRPr lang="en-US"/>
          </a:p>
        </p:txBody>
      </p:sp>
    </p:spTree>
    <p:extLst>
      <p:ext uri="{BB962C8B-B14F-4D97-AF65-F5344CB8AC3E}">
        <p14:creationId xmlns:p14="http://schemas.microsoft.com/office/powerpoint/2010/main" val="2368704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Three to six new clinicians,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&amp; Billing Expert for Medic-Aid,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Facility staff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Competitive salary for existing staff.</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Expanding clinical and psycho-educational services throughout the life cycle</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Continue heavily engaging the community and our collaborative partners in every programmatic effort.</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Continue offering EVIDENCE-BASED WORK that is INFORMED BY COMMUNITY-BASED focus groups, listening campaigns, surveys, research and evaluative METHODs.</a:t>
            </a:r>
            <a:endParaRPr lang="en-US" dirty="0"/>
          </a:p>
          <a:p>
            <a:endParaRPr lang="en-US" dirty="0"/>
          </a:p>
        </p:txBody>
      </p:sp>
      <p:sp>
        <p:nvSpPr>
          <p:cNvPr id="4" name="Slide Number Placeholder 3"/>
          <p:cNvSpPr>
            <a:spLocks noGrp="1"/>
          </p:cNvSpPr>
          <p:nvPr>
            <p:ph type="sldNum" sz="quarter" idx="5"/>
          </p:nvPr>
        </p:nvSpPr>
        <p:spPr/>
        <p:txBody>
          <a:bodyPr/>
          <a:lstStyle/>
          <a:p>
            <a:fld id="{CD09DFA5-6CCC-6245-930E-F2165CF793A9}" type="slidenum">
              <a:rPr lang="en-US" smtClean="0"/>
              <a:t>4</a:t>
            </a:fld>
            <a:endParaRPr lang="en-US"/>
          </a:p>
        </p:txBody>
      </p:sp>
    </p:spTree>
    <p:extLst>
      <p:ext uri="{BB962C8B-B14F-4D97-AF65-F5344CB8AC3E}">
        <p14:creationId xmlns:p14="http://schemas.microsoft.com/office/powerpoint/2010/main" val="1581788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09DFA5-6CCC-6245-930E-F2165CF793A9}" type="slidenum">
              <a:rPr lang="en-US" smtClean="0"/>
              <a:t>5</a:t>
            </a:fld>
            <a:endParaRPr lang="en-US"/>
          </a:p>
        </p:txBody>
      </p:sp>
    </p:spTree>
    <p:extLst>
      <p:ext uri="{BB962C8B-B14F-4D97-AF65-F5344CB8AC3E}">
        <p14:creationId xmlns:p14="http://schemas.microsoft.com/office/powerpoint/2010/main" val="1010798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09DFA5-6CCC-6245-930E-F2165CF793A9}" type="slidenum">
              <a:rPr lang="en-US" smtClean="0"/>
              <a:t>6</a:t>
            </a:fld>
            <a:endParaRPr lang="en-US"/>
          </a:p>
        </p:txBody>
      </p:sp>
    </p:spTree>
    <p:extLst>
      <p:ext uri="{BB962C8B-B14F-4D97-AF65-F5344CB8AC3E}">
        <p14:creationId xmlns:p14="http://schemas.microsoft.com/office/powerpoint/2010/main" val="1315829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09DFA5-6CCC-6245-930E-F2165CF793A9}" type="slidenum">
              <a:rPr lang="en-US" smtClean="0"/>
              <a:t>7</a:t>
            </a:fld>
            <a:endParaRPr lang="en-US"/>
          </a:p>
        </p:txBody>
      </p:sp>
    </p:spTree>
    <p:extLst>
      <p:ext uri="{BB962C8B-B14F-4D97-AF65-F5344CB8AC3E}">
        <p14:creationId xmlns:p14="http://schemas.microsoft.com/office/powerpoint/2010/main" val="251736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09DFA5-6CCC-6245-930E-F2165CF793A9}" type="slidenum">
              <a:rPr lang="en-US" smtClean="0"/>
              <a:t>8</a:t>
            </a:fld>
            <a:endParaRPr lang="en-US"/>
          </a:p>
        </p:txBody>
      </p:sp>
    </p:spTree>
    <p:extLst>
      <p:ext uri="{BB962C8B-B14F-4D97-AF65-F5344CB8AC3E}">
        <p14:creationId xmlns:p14="http://schemas.microsoft.com/office/powerpoint/2010/main" val="3229070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confirm</a:t>
            </a:r>
          </a:p>
        </p:txBody>
      </p:sp>
      <p:sp>
        <p:nvSpPr>
          <p:cNvPr id="4" name="Slide Number Placeholder 3"/>
          <p:cNvSpPr>
            <a:spLocks noGrp="1"/>
          </p:cNvSpPr>
          <p:nvPr>
            <p:ph type="sldNum" sz="quarter" idx="5"/>
          </p:nvPr>
        </p:nvSpPr>
        <p:spPr/>
        <p:txBody>
          <a:bodyPr/>
          <a:lstStyle/>
          <a:p>
            <a:fld id="{CD09DFA5-6CCC-6245-930E-F2165CF793A9}" type="slidenum">
              <a:rPr lang="en-US" smtClean="0"/>
              <a:t>9</a:t>
            </a:fld>
            <a:endParaRPr lang="en-US"/>
          </a:p>
        </p:txBody>
      </p:sp>
    </p:spTree>
    <p:extLst>
      <p:ext uri="{BB962C8B-B14F-4D97-AF65-F5344CB8AC3E}">
        <p14:creationId xmlns:p14="http://schemas.microsoft.com/office/powerpoint/2010/main" val="2535497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F7AFFB9B-9FB8-469E-96F9-4D32314110B6}" type="datetimeFigureOut">
              <a:rPr lang="en-US" smtClean="0"/>
              <a:t>1/31/2020</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55348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smtClean="0"/>
              <a:t>1/31/2020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23621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smtClean="0"/>
              <a:t>1/31/2020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63321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smtClean="0"/>
              <a:t>1/31/2020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99336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smtClean="0"/>
              <a:t>1/31/2020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2242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smtClean="0"/>
              <a:t>1/31/2020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87927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smtClean="0"/>
              <a:t>1/31/2020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0948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88880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63981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66377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82331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1/31/2020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09124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1/31/2020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2860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1/31/2020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73379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1/31/2020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6210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1/31/2020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08447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1/31/2020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82178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C35BB1C6-BF8F-4481-8AB2-603A1C8A906A}" type="datetimeFigureOut">
              <a:rPr lang="en-US" smtClean="0"/>
              <a:t>1/31/2020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4060081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www.iamablecenter.org/"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BB28D430-56EA-45B9-8632-927BEBF029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6" name="Freeform: Shape 9">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7" name="5-Point Star 24">
            <a:extLst>
              <a:ext uri="{FF2B5EF4-FFF2-40B4-BE49-F238E27FC236}">
                <a16:creationId xmlns:a16="http://schemas.microsoft.com/office/drawing/2014/main" id="{B15DEAD7-09E6-42D9-9D03-43E6EA3E0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9678" y="3748085"/>
            <a:ext cx="252644" cy="252644"/>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2687DBF-9B57-2B45-B825-A031C7054AF9}"/>
              </a:ext>
            </a:extLst>
          </p:cNvPr>
          <p:cNvSpPr>
            <a:spLocks noGrp="1"/>
          </p:cNvSpPr>
          <p:nvPr>
            <p:ph type="ctrTitle"/>
          </p:nvPr>
        </p:nvSpPr>
        <p:spPr>
          <a:xfrm>
            <a:off x="1218407" y="1044250"/>
            <a:ext cx="9841575" cy="2646007"/>
          </a:xfrm>
        </p:spPr>
        <p:txBody>
          <a:bodyPr>
            <a:normAutofit/>
          </a:bodyPr>
          <a:lstStyle/>
          <a:p>
            <a:pPr algn="ctr"/>
            <a:r>
              <a:rPr lang="en-US" sz="6000" dirty="0"/>
              <a:t>I AM ABLE Center for </a:t>
            </a:r>
            <a:br>
              <a:rPr lang="en-US" sz="6000" dirty="0"/>
            </a:br>
            <a:r>
              <a:rPr lang="en-US" sz="6000" dirty="0"/>
              <a:t>family development, </a:t>
            </a:r>
            <a:r>
              <a:rPr lang="en-US" sz="6000" dirty="0" err="1"/>
              <a:t>inc</a:t>
            </a:r>
            <a:endParaRPr lang="en-US" sz="6000" dirty="0"/>
          </a:p>
        </p:txBody>
      </p:sp>
      <p:sp>
        <p:nvSpPr>
          <p:cNvPr id="3" name="Subtitle 2">
            <a:extLst>
              <a:ext uri="{FF2B5EF4-FFF2-40B4-BE49-F238E27FC236}">
                <a16:creationId xmlns:a16="http://schemas.microsoft.com/office/drawing/2014/main" id="{A8C45D4A-8641-EE48-BEF5-18F054F3B02B}"/>
              </a:ext>
            </a:extLst>
          </p:cNvPr>
          <p:cNvSpPr>
            <a:spLocks noGrp="1"/>
          </p:cNvSpPr>
          <p:nvPr>
            <p:ph type="subTitle" idx="1"/>
          </p:nvPr>
        </p:nvSpPr>
        <p:spPr>
          <a:xfrm>
            <a:off x="1218407" y="4058557"/>
            <a:ext cx="9841575" cy="1906814"/>
          </a:xfrm>
        </p:spPr>
        <p:txBody>
          <a:bodyPr>
            <a:normAutofit/>
          </a:bodyPr>
          <a:lstStyle/>
          <a:p>
            <a:pPr algn="ctr"/>
            <a:r>
              <a:rPr lang="en-US" dirty="0">
                <a:solidFill>
                  <a:schemeClr val="tx1">
                    <a:lumMod val="85000"/>
                    <a:lumOff val="15000"/>
                  </a:schemeClr>
                </a:solidFill>
              </a:rPr>
              <a:t>VIBRANT, RESILENT, STEADFAST, AND COMMITTED</a:t>
            </a:r>
          </a:p>
          <a:p>
            <a:pPr algn="ctr"/>
            <a:r>
              <a:rPr lang="en-US" dirty="0">
                <a:solidFill>
                  <a:schemeClr val="tx1">
                    <a:lumMod val="85000"/>
                    <a:lumOff val="15000"/>
                  </a:schemeClr>
                </a:solidFill>
              </a:rPr>
              <a:t>TO</a:t>
            </a:r>
          </a:p>
          <a:p>
            <a:pPr algn="ctr"/>
            <a:r>
              <a:rPr lang="en-US" dirty="0">
                <a:solidFill>
                  <a:schemeClr val="tx1">
                    <a:lumMod val="85000"/>
                    <a:lumOff val="15000"/>
                  </a:schemeClr>
                </a:solidFill>
              </a:rPr>
              <a:t>SERVE!</a:t>
            </a:r>
          </a:p>
        </p:txBody>
      </p:sp>
    </p:spTree>
    <p:extLst>
      <p:ext uri="{BB962C8B-B14F-4D97-AF65-F5344CB8AC3E}">
        <p14:creationId xmlns:p14="http://schemas.microsoft.com/office/powerpoint/2010/main" val="3359486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9DE70-A9D1-0144-BA27-D4C2291D627A}"/>
              </a:ext>
            </a:extLst>
          </p:cNvPr>
          <p:cNvSpPr>
            <a:spLocks noGrp="1"/>
          </p:cNvSpPr>
          <p:nvPr>
            <p:ph type="title"/>
          </p:nvPr>
        </p:nvSpPr>
        <p:spPr/>
        <p:txBody>
          <a:bodyPr>
            <a:normAutofit fontScale="90000"/>
          </a:bodyPr>
          <a:lstStyle/>
          <a:p>
            <a:pPr algn="ctr"/>
            <a:r>
              <a:rPr lang="en-US" sz="4800" dirty="0"/>
              <a:t>Projected revenue by source</a:t>
            </a:r>
            <a:br>
              <a:rPr lang="en-US" sz="4800" dirty="0"/>
            </a:br>
            <a:r>
              <a:rPr lang="en-US" sz="4800" dirty="0"/>
              <a:t>next two years</a:t>
            </a:r>
          </a:p>
        </p:txBody>
      </p:sp>
      <p:graphicFrame>
        <p:nvGraphicFramePr>
          <p:cNvPr id="4" name="Content Placeholder 3">
            <a:extLst>
              <a:ext uri="{FF2B5EF4-FFF2-40B4-BE49-F238E27FC236}">
                <a16:creationId xmlns:a16="http://schemas.microsoft.com/office/drawing/2014/main" id="{DEB5F1AD-250D-EF42-8DFB-AA9225E36C76}"/>
              </a:ext>
            </a:extLst>
          </p:cNvPr>
          <p:cNvGraphicFramePr>
            <a:graphicFrameLocks noGrp="1"/>
          </p:cNvGraphicFramePr>
          <p:nvPr>
            <p:ph sz="quarter" idx="13"/>
            <p:extLst>
              <p:ext uri="{D42A27DB-BD31-4B8C-83A1-F6EECF244321}">
                <p14:modId xmlns:p14="http://schemas.microsoft.com/office/powerpoint/2010/main" val="1277602355"/>
              </p:ext>
            </p:extLst>
          </p:nvPr>
        </p:nvGraphicFramePr>
        <p:xfrm>
          <a:off x="685800" y="2063750"/>
          <a:ext cx="5087938" cy="3311525"/>
        </p:xfrm>
        <a:graphic>
          <a:graphicData uri="http://schemas.openxmlformats.org/drawingml/2006/chart">
            <c:chart xmlns:c="http://schemas.openxmlformats.org/drawingml/2006/chart" xmlns:r="http://schemas.openxmlformats.org/officeDocument/2006/relationships" r:id="rId4"/>
          </a:graphicData>
        </a:graphic>
      </p:graphicFrame>
      <p:sp>
        <p:nvSpPr>
          <p:cNvPr id="3" name="Content Placeholder 2">
            <a:extLst>
              <a:ext uri="{FF2B5EF4-FFF2-40B4-BE49-F238E27FC236}">
                <a16:creationId xmlns:a16="http://schemas.microsoft.com/office/drawing/2014/main" id="{B5F4FD28-5BFA-9F4B-9051-8738AF8CBFE9}"/>
              </a:ext>
            </a:extLst>
          </p:cNvPr>
          <p:cNvSpPr>
            <a:spLocks noGrp="1"/>
          </p:cNvSpPr>
          <p:nvPr>
            <p:ph sz="quarter" idx="14"/>
          </p:nvPr>
        </p:nvSpPr>
        <p:spPr/>
        <p:txBody>
          <a:bodyPr/>
          <a:lstStyle/>
          <a:p>
            <a:r>
              <a:rPr lang="en-US" dirty="0">
                <a:latin typeface="Arial" panose="020B0604020202020204" pitchFamily="34" charset="0"/>
                <a:cs typeface="Arial" panose="020B0604020202020204" pitchFamily="34" charset="0"/>
              </a:rPr>
              <a:t>Individual Donors - $50,000</a:t>
            </a:r>
          </a:p>
          <a:p>
            <a:r>
              <a:rPr lang="en-US" dirty="0">
                <a:latin typeface="Arial" panose="020B0604020202020204" pitchFamily="34" charset="0"/>
                <a:cs typeface="Arial" panose="020B0604020202020204" pitchFamily="34" charset="0"/>
              </a:rPr>
              <a:t>Corporate grants - $2,000,000</a:t>
            </a:r>
          </a:p>
          <a:p>
            <a:r>
              <a:rPr lang="en-US" dirty="0">
                <a:latin typeface="Arial" panose="020B0604020202020204" pitchFamily="34" charset="0"/>
                <a:cs typeface="Arial" panose="020B0604020202020204" pitchFamily="34" charset="0"/>
              </a:rPr>
              <a:t>Foundation grants - $2,420,380</a:t>
            </a:r>
          </a:p>
          <a:p>
            <a:r>
              <a:rPr lang="en-US" dirty="0">
                <a:latin typeface="Arial" panose="020B0604020202020204" pitchFamily="34" charset="0"/>
                <a:cs typeface="Arial" panose="020B0604020202020204" pitchFamily="34" charset="0"/>
              </a:rPr>
              <a:t>tiff- $3,500,000</a:t>
            </a:r>
          </a:p>
          <a:p>
            <a:r>
              <a:rPr lang="en-US" dirty="0">
                <a:latin typeface="Arial" panose="020B0604020202020204" pitchFamily="34" charset="0"/>
                <a:cs typeface="Arial" panose="020B0604020202020204" pitchFamily="34" charset="0"/>
              </a:rPr>
              <a:t>Events - $50,000</a:t>
            </a:r>
          </a:p>
          <a:p>
            <a:r>
              <a:rPr lang="en-US" dirty="0">
                <a:latin typeface="Arial" panose="020B0604020202020204" pitchFamily="34" charset="0"/>
                <a:cs typeface="Arial" panose="020B0604020202020204" pitchFamily="34" charset="0"/>
              </a:rPr>
              <a:t>In-Kind - $10,000</a:t>
            </a:r>
          </a:p>
          <a:p>
            <a:endParaRPr lang="en-US" dirty="0"/>
          </a:p>
        </p:txBody>
      </p:sp>
    </p:spTree>
    <p:extLst>
      <p:ext uri="{BB962C8B-B14F-4D97-AF65-F5344CB8AC3E}">
        <p14:creationId xmlns:p14="http://schemas.microsoft.com/office/powerpoint/2010/main" val="2954627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28D430-56EA-45B9-8632-927BEBF029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Freeform: Shape 9">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DDA3570-C04C-E247-AD45-68D99494A698}"/>
              </a:ext>
            </a:extLst>
          </p:cNvPr>
          <p:cNvSpPr>
            <a:spLocks noGrp="1"/>
          </p:cNvSpPr>
          <p:nvPr>
            <p:ph type="title"/>
          </p:nvPr>
        </p:nvSpPr>
        <p:spPr>
          <a:xfrm>
            <a:off x="1286933" y="1061660"/>
            <a:ext cx="9618133" cy="1043108"/>
          </a:xfrm>
        </p:spPr>
        <p:txBody>
          <a:bodyPr>
            <a:normAutofit/>
          </a:bodyPr>
          <a:lstStyle/>
          <a:p>
            <a:pPr algn="ctr"/>
            <a:r>
              <a:rPr lang="en-US" sz="4800" dirty="0"/>
              <a:t> investment opportunity </a:t>
            </a:r>
          </a:p>
        </p:txBody>
      </p:sp>
      <p:sp>
        <p:nvSpPr>
          <p:cNvPr id="3" name="Content Placeholder 2">
            <a:extLst>
              <a:ext uri="{FF2B5EF4-FFF2-40B4-BE49-F238E27FC236}">
                <a16:creationId xmlns:a16="http://schemas.microsoft.com/office/drawing/2014/main" id="{C895B26D-F1E4-6143-9E25-23C87BC51938}"/>
              </a:ext>
            </a:extLst>
          </p:cNvPr>
          <p:cNvSpPr>
            <a:spLocks noGrp="1"/>
          </p:cNvSpPr>
          <p:nvPr>
            <p:ph sz="quarter" idx="13"/>
          </p:nvPr>
        </p:nvSpPr>
        <p:spPr>
          <a:xfrm>
            <a:off x="1286933" y="2226681"/>
            <a:ext cx="9618133" cy="3586290"/>
          </a:xfrm>
        </p:spPr>
        <p:txBody>
          <a:bodyPr>
            <a:normAutofit/>
          </a:bodyPr>
          <a:lstStyle/>
          <a:p>
            <a:pPr marL="0" indent="0">
              <a:lnSpc>
                <a:spcPct val="110000"/>
              </a:lnSpc>
              <a:buNone/>
            </a:pPr>
            <a:r>
              <a:rPr lang="en-US" sz="1500" b="1" dirty="0">
                <a:solidFill>
                  <a:schemeClr val="tx1">
                    <a:lumMod val="85000"/>
                    <a:lumOff val="15000"/>
                  </a:schemeClr>
                </a:solidFill>
                <a:latin typeface="Arial" panose="020B0604020202020204" pitchFamily="34" charset="0"/>
                <a:cs typeface="Arial" panose="020B0604020202020204" pitchFamily="34" charset="0"/>
              </a:rPr>
              <a:t>I AM ABLE is seeking to raise $8,030,380.00 over a </a:t>
            </a:r>
            <a:r>
              <a:rPr lang="en-US" sz="1500" b="1" dirty="0" err="1">
                <a:solidFill>
                  <a:schemeClr val="tx1">
                    <a:lumMod val="85000"/>
                    <a:lumOff val="15000"/>
                  </a:schemeClr>
                </a:solidFill>
                <a:latin typeface="Arial" panose="020B0604020202020204" pitchFamily="34" charset="0"/>
                <a:cs typeface="Arial" panose="020B0604020202020204" pitchFamily="34" charset="0"/>
              </a:rPr>
              <a:t>FOUR-year</a:t>
            </a:r>
            <a:r>
              <a:rPr lang="en-US" sz="1500" b="1" dirty="0">
                <a:solidFill>
                  <a:schemeClr val="tx1">
                    <a:lumMod val="85000"/>
                    <a:lumOff val="15000"/>
                  </a:schemeClr>
                </a:solidFill>
                <a:latin typeface="Arial" panose="020B0604020202020204" pitchFamily="34" charset="0"/>
                <a:cs typeface="Arial" panose="020B0604020202020204" pitchFamily="34" charset="0"/>
              </a:rPr>
              <a:t> period to maintain and expand its facility, staffing, infrastructure, evaluative methods and fundraising capability.  </a:t>
            </a:r>
          </a:p>
          <a:p>
            <a:pPr marL="0" indent="0">
              <a:lnSpc>
                <a:spcPct val="110000"/>
              </a:lnSpc>
              <a:buNone/>
            </a:pPr>
            <a:r>
              <a:rPr lang="en-US" sz="1500" dirty="0">
                <a:solidFill>
                  <a:schemeClr val="tx1">
                    <a:lumMod val="85000"/>
                    <a:lumOff val="15000"/>
                  </a:schemeClr>
                </a:solidFill>
                <a:latin typeface="Arial" panose="020B0604020202020204" pitchFamily="34" charset="0"/>
                <a:cs typeface="Arial" panose="020B0604020202020204" pitchFamily="34" charset="0"/>
              </a:rPr>
              <a:t>We are seeking to expand TR4IM to an additional two 8-block sectors as we continue the reduction of violence and trauma, expand our board of directors by three-six new members  enhance its already-recognized leadership development program, strengthen its evaluation capacity, and have a robust marketing campaign.  We will be aggressively looking for partners to expand this wellness model of care that stabilizes  families and builds community, AS we continue helping North Lawndale families respond to, recover from, reduce and remove violence and trauma 8-blocks at a time. </a:t>
            </a:r>
          </a:p>
          <a:p>
            <a:pPr>
              <a:lnSpc>
                <a:spcPct val="110000"/>
              </a:lnSpc>
            </a:pPr>
            <a:endParaRPr lang="en-US" sz="1500" dirty="0">
              <a:solidFill>
                <a:schemeClr val="tx1">
                  <a:lumMod val="85000"/>
                  <a:lumOff val="15000"/>
                </a:schemeClr>
              </a:solidFill>
            </a:endParaRPr>
          </a:p>
        </p:txBody>
      </p:sp>
    </p:spTree>
    <p:extLst>
      <p:ext uri="{BB962C8B-B14F-4D97-AF65-F5344CB8AC3E}">
        <p14:creationId xmlns:p14="http://schemas.microsoft.com/office/powerpoint/2010/main" val="3343576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A4EE18-856E-A441-8305-6BE7F36156D9}"/>
              </a:ext>
            </a:extLst>
          </p:cNvPr>
          <p:cNvSpPr>
            <a:spLocks noGrp="1"/>
          </p:cNvSpPr>
          <p:nvPr>
            <p:ph type="title"/>
          </p:nvPr>
        </p:nvSpPr>
        <p:spPr/>
        <p:txBody>
          <a:bodyPr/>
          <a:lstStyle/>
          <a:p>
            <a:r>
              <a:rPr lang="en-US" dirty="0"/>
              <a:t>Ways to invest </a:t>
            </a:r>
          </a:p>
        </p:txBody>
      </p:sp>
      <p:sp>
        <p:nvSpPr>
          <p:cNvPr id="5" name="Text Placeholder 4">
            <a:extLst>
              <a:ext uri="{FF2B5EF4-FFF2-40B4-BE49-F238E27FC236}">
                <a16:creationId xmlns:a16="http://schemas.microsoft.com/office/drawing/2014/main" id="{7A633B76-8CF3-3048-926E-B1573C5A1BB4}"/>
              </a:ext>
            </a:extLst>
          </p:cNvPr>
          <p:cNvSpPr>
            <a:spLocks noGrp="1"/>
          </p:cNvSpPr>
          <p:nvPr>
            <p:ph type="body" idx="1"/>
          </p:nvPr>
        </p:nvSpPr>
        <p:spPr/>
        <p:txBody>
          <a:bodyPr/>
          <a:lstStyle/>
          <a:p>
            <a:r>
              <a:rPr lang="en-US" dirty="0"/>
              <a:t>Financial </a:t>
            </a:r>
          </a:p>
        </p:txBody>
      </p:sp>
      <p:sp>
        <p:nvSpPr>
          <p:cNvPr id="7" name="Content Placeholder 6">
            <a:extLst>
              <a:ext uri="{FF2B5EF4-FFF2-40B4-BE49-F238E27FC236}">
                <a16:creationId xmlns:a16="http://schemas.microsoft.com/office/drawing/2014/main" id="{0691A09E-70F3-5742-BBED-DAF6D0038565}"/>
              </a:ext>
            </a:extLst>
          </p:cNvPr>
          <p:cNvSpPr>
            <a:spLocks noGrp="1"/>
          </p:cNvSpPr>
          <p:nvPr>
            <p:ph sz="quarter" idx="13"/>
          </p:nvPr>
        </p:nvSpPr>
        <p:spPr/>
        <p:txBody>
          <a:bodyPr>
            <a:normAutofit fontScale="25000" lnSpcReduction="20000"/>
          </a:bodyPr>
          <a:lstStyle/>
          <a:p>
            <a:r>
              <a:rPr lang="en-US" sz="6000" dirty="0">
                <a:latin typeface="Arial" panose="020B0604020202020204" pitchFamily="34" charset="0"/>
                <a:cs typeface="Arial" panose="020B0604020202020204" pitchFamily="34" charset="0"/>
              </a:rPr>
              <a:t>$100,000.00 – Two community Case Managers, includes fringes</a:t>
            </a:r>
          </a:p>
          <a:p>
            <a:r>
              <a:rPr lang="en-US" sz="6000" dirty="0">
                <a:latin typeface="Arial" panose="020B0604020202020204" pitchFamily="34" charset="0"/>
                <a:cs typeface="Arial" panose="020B0604020202020204" pitchFamily="34" charset="0"/>
              </a:rPr>
              <a:t>$ 75,000.00 - One Licensed Clinical Social Worker, includes fringes</a:t>
            </a:r>
          </a:p>
          <a:p>
            <a:r>
              <a:rPr lang="en-US" sz="6000" dirty="0">
                <a:latin typeface="Arial" panose="020B0604020202020204" pitchFamily="34" charset="0"/>
                <a:cs typeface="Arial" panose="020B0604020202020204" pitchFamily="34" charset="0"/>
              </a:rPr>
              <a:t>$ 75,000.00 – IT Expert</a:t>
            </a:r>
          </a:p>
          <a:p>
            <a:r>
              <a:rPr lang="en-US" sz="6000" dirty="0">
                <a:latin typeface="Arial" panose="020B0604020202020204" pitchFamily="34" charset="0"/>
                <a:cs typeface="Arial" panose="020B0604020202020204" pitchFamily="34" charset="0"/>
              </a:rPr>
              <a:t>$ 50,000.00 - Billing Expert, includes fringes</a:t>
            </a:r>
          </a:p>
          <a:p>
            <a:r>
              <a:rPr lang="en-US" sz="6000" dirty="0">
                <a:latin typeface="Arial" panose="020B0604020202020204" pitchFamily="34" charset="0"/>
                <a:cs typeface="Arial" panose="020B0604020202020204" pitchFamily="34" charset="0"/>
              </a:rPr>
              <a:t>$ 50,000.00 – facility staff, includes fringes</a:t>
            </a:r>
          </a:p>
          <a:p>
            <a:r>
              <a:rPr lang="en-US" sz="6000" dirty="0">
                <a:latin typeface="Arial" panose="020B0604020202020204" pitchFamily="34" charset="0"/>
                <a:cs typeface="Arial" panose="020B0604020202020204" pitchFamily="34" charset="0"/>
              </a:rPr>
              <a:t>$ 19,200.00 – Eight-8 Block Leaders</a:t>
            </a:r>
          </a:p>
          <a:p>
            <a:endParaRPr lang="en-US" dirty="0"/>
          </a:p>
        </p:txBody>
      </p:sp>
      <p:sp>
        <p:nvSpPr>
          <p:cNvPr id="6" name="Text Placeholder 5">
            <a:extLst>
              <a:ext uri="{FF2B5EF4-FFF2-40B4-BE49-F238E27FC236}">
                <a16:creationId xmlns:a16="http://schemas.microsoft.com/office/drawing/2014/main" id="{744ADEF6-0286-CB40-B6AC-78929FF10F54}"/>
              </a:ext>
            </a:extLst>
          </p:cNvPr>
          <p:cNvSpPr>
            <a:spLocks noGrp="1"/>
          </p:cNvSpPr>
          <p:nvPr>
            <p:ph type="body" sz="quarter" idx="3"/>
          </p:nvPr>
        </p:nvSpPr>
        <p:spPr/>
        <p:txBody>
          <a:bodyPr/>
          <a:lstStyle/>
          <a:p>
            <a:r>
              <a:rPr lang="en-US" dirty="0"/>
              <a:t>In-kind</a:t>
            </a:r>
          </a:p>
        </p:txBody>
      </p:sp>
      <p:sp>
        <p:nvSpPr>
          <p:cNvPr id="8" name="Content Placeholder 7">
            <a:extLst>
              <a:ext uri="{FF2B5EF4-FFF2-40B4-BE49-F238E27FC236}">
                <a16:creationId xmlns:a16="http://schemas.microsoft.com/office/drawing/2014/main" id="{68C09307-5E2C-2845-9161-68D55EB7D16D}"/>
              </a:ext>
            </a:extLst>
          </p:cNvPr>
          <p:cNvSpPr>
            <a:spLocks noGrp="1"/>
          </p:cNvSpPr>
          <p:nvPr>
            <p:ph sz="quarter" idx="14"/>
          </p:nvPr>
        </p:nvSpPr>
        <p:spPr/>
        <p:txBody>
          <a:bodyPr>
            <a:normAutofit fontScale="85000" lnSpcReduction="20000"/>
          </a:bodyPr>
          <a:lstStyle/>
          <a:p>
            <a:pPr marL="216000" lvl="0" indent="-216000">
              <a:lnSpc>
                <a:spcPct val="100000"/>
              </a:lnSpc>
              <a:spcBef>
                <a:spcPts val="0"/>
              </a:spcBef>
              <a:buClr>
                <a:srgbClr val="7F7F7F"/>
              </a:buClr>
              <a:buSzPts val="1750"/>
              <a:buFont typeface="Arial"/>
              <a:buChar char="•"/>
            </a:pPr>
            <a:r>
              <a:rPr lang="en-US" dirty="0">
                <a:latin typeface="Arial" panose="020B0604020202020204" pitchFamily="34" charset="0"/>
                <a:cs typeface="Arial" panose="020B0604020202020204" pitchFamily="34" charset="0"/>
              </a:rPr>
              <a:t>Website Development</a:t>
            </a:r>
          </a:p>
          <a:p>
            <a:pPr marL="216000" lvl="0" indent="-216000">
              <a:lnSpc>
                <a:spcPct val="100000"/>
              </a:lnSpc>
              <a:spcBef>
                <a:spcPts val="600"/>
              </a:spcBef>
              <a:buClr>
                <a:srgbClr val="7F7F7F"/>
              </a:buClr>
              <a:buSzPts val="1750"/>
              <a:buFont typeface="Arial"/>
              <a:buChar char="•"/>
            </a:pPr>
            <a:r>
              <a:rPr lang="en-US" dirty="0">
                <a:latin typeface="Arial" panose="020B0604020202020204" pitchFamily="34" charset="0"/>
                <a:cs typeface="Arial" panose="020B0604020202020204" pitchFamily="34" charset="0"/>
              </a:rPr>
              <a:t>Marketing and communication services</a:t>
            </a:r>
          </a:p>
          <a:p>
            <a:pPr marL="216000" lvl="0" indent="-216000">
              <a:lnSpc>
                <a:spcPct val="100000"/>
              </a:lnSpc>
              <a:spcBef>
                <a:spcPts val="600"/>
              </a:spcBef>
              <a:buClr>
                <a:srgbClr val="7F7F7F"/>
              </a:buClr>
              <a:buSzPts val="1750"/>
              <a:buFont typeface="Arial"/>
              <a:buChar char="•"/>
            </a:pPr>
            <a:r>
              <a:rPr lang="en-US" dirty="0">
                <a:latin typeface="Arial" panose="020B0604020202020204" pitchFamily="34" charset="0"/>
                <a:cs typeface="Arial" panose="020B0604020202020204" pitchFamily="34" charset="0"/>
              </a:rPr>
              <a:t>IT and database support</a:t>
            </a:r>
          </a:p>
          <a:p>
            <a:pPr marL="216000" lvl="0" indent="-216000">
              <a:lnSpc>
                <a:spcPct val="100000"/>
              </a:lnSpc>
              <a:spcBef>
                <a:spcPts val="600"/>
              </a:spcBef>
              <a:buClr>
                <a:srgbClr val="7F7F7F"/>
              </a:buClr>
              <a:buSzPts val="1750"/>
              <a:buFont typeface="Arial"/>
              <a:buChar char="•"/>
            </a:pPr>
            <a:r>
              <a:rPr lang="en-US" dirty="0">
                <a:latin typeface="Arial" panose="020B0604020202020204" pitchFamily="34" charset="0"/>
                <a:cs typeface="Arial" panose="020B0604020202020204" pitchFamily="34" charset="0"/>
              </a:rPr>
              <a:t>Become a Board Member</a:t>
            </a:r>
          </a:p>
          <a:p>
            <a:pPr marL="216000" lvl="0" indent="-216000">
              <a:lnSpc>
                <a:spcPct val="100000"/>
              </a:lnSpc>
              <a:spcBef>
                <a:spcPts val="600"/>
              </a:spcBef>
              <a:buClr>
                <a:srgbClr val="7F7F7F"/>
              </a:buClr>
              <a:buSzPts val="1750"/>
              <a:buFont typeface="Arial"/>
              <a:buChar char="•"/>
            </a:pPr>
            <a:r>
              <a:rPr lang="en-US" dirty="0">
                <a:latin typeface="Arial" panose="020B0604020202020204" pitchFamily="34" charset="0"/>
                <a:cs typeface="Arial" panose="020B0604020202020204" pitchFamily="34" charset="0"/>
              </a:rPr>
              <a:t>Start a Giving Circle</a:t>
            </a:r>
          </a:p>
          <a:p>
            <a:pPr marL="216000" lvl="0" indent="-216000">
              <a:lnSpc>
                <a:spcPct val="100000"/>
              </a:lnSpc>
              <a:spcBef>
                <a:spcPts val="600"/>
              </a:spcBef>
              <a:buClr>
                <a:srgbClr val="7F7F7F"/>
              </a:buClr>
              <a:buSzPts val="1750"/>
              <a:buFont typeface="Arial"/>
              <a:buChar char="•"/>
            </a:pPr>
            <a:r>
              <a:rPr lang="en-US" dirty="0">
                <a:latin typeface="Arial" panose="020B0604020202020204" pitchFamily="34" charset="0"/>
                <a:cs typeface="Arial" panose="020B0604020202020204" pitchFamily="34" charset="0"/>
              </a:rPr>
              <a:t>Grant Writer</a:t>
            </a:r>
          </a:p>
          <a:p>
            <a:pPr marL="216000" lvl="0" indent="-216000">
              <a:lnSpc>
                <a:spcPct val="100000"/>
              </a:lnSpc>
              <a:spcBef>
                <a:spcPts val="600"/>
              </a:spcBef>
              <a:buClr>
                <a:srgbClr val="7F7F7F"/>
              </a:buClr>
              <a:buSzPts val="1750"/>
              <a:buFont typeface="Arial"/>
              <a:buChar char="•"/>
            </a:pPr>
            <a:r>
              <a:rPr lang="en-US" dirty="0">
                <a:latin typeface="Arial" panose="020B0604020202020204" pitchFamily="34" charset="0"/>
                <a:cs typeface="Arial" panose="020B0604020202020204" pitchFamily="34" charset="0"/>
              </a:rPr>
              <a:t>Research &amp; Evaluation services</a:t>
            </a:r>
          </a:p>
          <a:p>
            <a:pPr marL="216000" lvl="0" indent="-216000">
              <a:lnSpc>
                <a:spcPct val="100000"/>
              </a:lnSpc>
              <a:spcBef>
                <a:spcPts val="600"/>
              </a:spcBef>
              <a:buClr>
                <a:srgbClr val="7F7F7F"/>
              </a:buClr>
              <a:buSzPts val="1750"/>
              <a:buFont typeface="Arial"/>
              <a:buChar char="•"/>
            </a:pPr>
            <a:r>
              <a:rPr lang="en-US" dirty="0">
                <a:latin typeface="Arial" panose="020B0604020202020204" pitchFamily="34" charset="0"/>
                <a:cs typeface="Arial" panose="020B0604020202020204" pitchFamily="34" charset="0"/>
              </a:rPr>
              <a:t>Reception staff</a:t>
            </a:r>
          </a:p>
          <a:p>
            <a:endParaRPr lang="en-US" dirty="0"/>
          </a:p>
        </p:txBody>
      </p:sp>
    </p:spTree>
    <p:extLst>
      <p:ext uri="{BB962C8B-B14F-4D97-AF65-F5344CB8AC3E}">
        <p14:creationId xmlns:p14="http://schemas.microsoft.com/office/powerpoint/2010/main" val="275991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4" name="Picture 15">
            <a:extLst>
              <a:ext uri="{FF2B5EF4-FFF2-40B4-BE49-F238E27FC236}">
                <a16:creationId xmlns:a16="http://schemas.microsoft.com/office/drawing/2014/main" id="{BB28D430-56EA-45B9-8632-927BEBF029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5" name="Freeform: Shape 17">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9" name="Title 8">
            <a:extLst>
              <a:ext uri="{FF2B5EF4-FFF2-40B4-BE49-F238E27FC236}">
                <a16:creationId xmlns:a16="http://schemas.microsoft.com/office/drawing/2014/main" id="{CDC359F5-E21E-D24B-AAFB-4C47555BE877}"/>
              </a:ext>
            </a:extLst>
          </p:cNvPr>
          <p:cNvSpPr>
            <a:spLocks noGrp="1"/>
          </p:cNvSpPr>
          <p:nvPr>
            <p:ph type="title"/>
          </p:nvPr>
        </p:nvSpPr>
        <p:spPr>
          <a:xfrm>
            <a:off x="1286933" y="834390"/>
            <a:ext cx="9618133" cy="1005840"/>
          </a:xfrm>
        </p:spPr>
        <p:txBody>
          <a:bodyPr>
            <a:normAutofit/>
          </a:bodyPr>
          <a:lstStyle/>
          <a:p>
            <a:pPr algn="ctr"/>
            <a:r>
              <a:rPr lang="en-US" sz="4100" dirty="0"/>
              <a:t>Our servant leadership management team</a:t>
            </a:r>
          </a:p>
        </p:txBody>
      </p:sp>
      <p:sp>
        <p:nvSpPr>
          <p:cNvPr id="11" name="Google Shape;751;p58">
            <a:extLst>
              <a:ext uri="{FF2B5EF4-FFF2-40B4-BE49-F238E27FC236}">
                <a16:creationId xmlns:a16="http://schemas.microsoft.com/office/drawing/2014/main" id="{0B2C843D-E31A-D444-A773-502A51C1272F}"/>
              </a:ext>
            </a:extLst>
          </p:cNvPr>
          <p:cNvSpPr txBox="1">
            <a:spLocks noGrp="1"/>
          </p:cNvSpPr>
          <p:nvPr>
            <p:ph sz="quarter" idx="13"/>
          </p:nvPr>
        </p:nvSpPr>
        <p:spPr>
          <a:xfrm>
            <a:off x="1286933" y="1840230"/>
            <a:ext cx="9618133" cy="3972741"/>
          </a:xfrm>
          <a:prstGeom prst="rect">
            <a:avLst/>
          </a:prstGeom>
        </p:spPr>
        <p:txBody>
          <a:bodyPr spcFirstLastPara="1" lIns="36000" tIns="0" rIns="0" bIns="0" anchorCtr="0">
            <a:normAutofit fontScale="62500" lnSpcReduction="20000"/>
          </a:bodyPr>
          <a:lstStyle/>
          <a:p>
            <a:pPr marL="0" lvl="0" indent="0" rtl="0">
              <a:spcBef>
                <a:spcPts val="0"/>
              </a:spcBef>
              <a:spcAft>
                <a:spcPts val="600"/>
              </a:spcAft>
              <a:buClr>
                <a:schemeClr val="dk2"/>
              </a:buClr>
              <a:buSzPts val="2250"/>
              <a:buFont typeface="Noto Sans Symbols"/>
              <a:buNone/>
            </a:pPr>
            <a:endParaRPr lang="en-US" sz="1800" dirty="0">
              <a:solidFill>
                <a:schemeClr val="tx1">
                  <a:lumMod val="85000"/>
                  <a:lumOff val="15000"/>
                </a:schemeClr>
              </a:solidFill>
            </a:endParaRPr>
          </a:p>
          <a:p>
            <a:pPr marL="0" lvl="0" indent="0" rtl="0">
              <a:spcBef>
                <a:spcPts val="0"/>
              </a:spcBef>
              <a:spcAft>
                <a:spcPts val="600"/>
              </a:spcAft>
              <a:buClr>
                <a:schemeClr val="dk2"/>
              </a:buClr>
              <a:buSzPts val="2250"/>
              <a:buFont typeface="Noto Sans Symbols"/>
              <a:buNone/>
            </a:pPr>
            <a:endParaRPr lang="en-US" sz="1900" dirty="0">
              <a:solidFill>
                <a:schemeClr val="tx1">
                  <a:lumMod val="85000"/>
                  <a:lumOff val="15000"/>
                </a:schemeClr>
              </a:solidFill>
            </a:endParaRPr>
          </a:p>
          <a:p>
            <a:pPr lvl="0" algn="ctr" rtl="0">
              <a:spcBef>
                <a:spcPts val="0"/>
              </a:spcBef>
              <a:spcAft>
                <a:spcPts val="600"/>
              </a:spcAft>
              <a:buClr>
                <a:schemeClr val="dk2"/>
              </a:buClr>
              <a:buSzPts val="2250"/>
              <a:buFont typeface="Wingdings" pitchFamily="2" charset="2"/>
              <a:buChar char="v"/>
            </a:pPr>
            <a:r>
              <a:rPr lang="en-US" sz="1900" dirty="0">
                <a:solidFill>
                  <a:schemeClr val="tx1">
                    <a:lumMod val="85000"/>
                    <a:lumOff val="15000"/>
                  </a:schemeClr>
                </a:solidFill>
              </a:rPr>
              <a:t>Over 120 years of Leadership Experience ON THE MANAGEMENT TEAM OF 5</a:t>
            </a:r>
          </a:p>
          <a:p>
            <a:pPr lvl="0" algn="ctr" rtl="0">
              <a:spcBef>
                <a:spcPts val="0"/>
              </a:spcBef>
              <a:spcAft>
                <a:spcPts val="600"/>
              </a:spcAft>
              <a:buClr>
                <a:schemeClr val="dk2"/>
              </a:buClr>
              <a:buSzPts val="2250"/>
              <a:buFont typeface="Wingdings" pitchFamily="2" charset="2"/>
              <a:buChar char="v"/>
            </a:pPr>
            <a:endParaRPr lang="en-US" sz="1900" dirty="0">
              <a:solidFill>
                <a:schemeClr val="tx1">
                  <a:lumMod val="85000"/>
                  <a:lumOff val="15000"/>
                </a:schemeClr>
              </a:solidFill>
            </a:endParaRPr>
          </a:p>
          <a:p>
            <a:pPr lvl="0" algn="ctr" rtl="0">
              <a:spcBef>
                <a:spcPts val="0"/>
              </a:spcBef>
              <a:spcAft>
                <a:spcPts val="600"/>
              </a:spcAft>
              <a:buClr>
                <a:schemeClr val="dk2"/>
              </a:buClr>
              <a:buSzPts val="2250"/>
              <a:buFont typeface="Wingdings" pitchFamily="2" charset="2"/>
              <a:buChar char="v"/>
            </a:pPr>
            <a:r>
              <a:rPr lang="en-US" sz="1900" dirty="0">
                <a:solidFill>
                  <a:schemeClr val="tx1">
                    <a:lumMod val="85000"/>
                    <a:lumOff val="15000"/>
                  </a:schemeClr>
                </a:solidFill>
              </a:rPr>
              <a:t>OVER 150 YEARS OF THERAPUETIC  EXPERIENCE ON THE CLINICAL TEAM OF 5</a:t>
            </a:r>
          </a:p>
          <a:p>
            <a:pPr lvl="0" algn="ctr" rtl="0">
              <a:spcBef>
                <a:spcPts val="0"/>
              </a:spcBef>
              <a:spcAft>
                <a:spcPts val="600"/>
              </a:spcAft>
              <a:buClr>
                <a:schemeClr val="dk2"/>
              </a:buClr>
              <a:buSzPts val="2250"/>
              <a:buFont typeface="Wingdings" pitchFamily="2" charset="2"/>
              <a:buChar char="v"/>
            </a:pPr>
            <a:endParaRPr lang="en-US" sz="1900" dirty="0">
              <a:solidFill>
                <a:schemeClr val="tx1">
                  <a:lumMod val="85000"/>
                  <a:lumOff val="15000"/>
                </a:schemeClr>
              </a:solidFill>
            </a:endParaRPr>
          </a:p>
          <a:p>
            <a:pPr lvl="0" algn="ctr" rtl="0">
              <a:spcBef>
                <a:spcPts val="0"/>
              </a:spcBef>
              <a:spcAft>
                <a:spcPts val="600"/>
              </a:spcAft>
              <a:buClr>
                <a:schemeClr val="dk2"/>
              </a:buClr>
              <a:buSzPts val="2250"/>
              <a:buFont typeface="Wingdings" pitchFamily="2" charset="2"/>
              <a:buChar char="v"/>
            </a:pPr>
            <a:r>
              <a:rPr lang="en-US" sz="1900" dirty="0">
                <a:solidFill>
                  <a:schemeClr val="tx1">
                    <a:lumMod val="85000"/>
                    <a:lumOff val="15000"/>
                  </a:schemeClr>
                </a:solidFill>
              </a:rPr>
              <a:t>OVER 180 YEARS OF HUMAN SERVICE EXPERIENCE AGENCY WIDE  FROM TEAM OF 6 </a:t>
            </a:r>
          </a:p>
          <a:p>
            <a:pPr lvl="0" algn="ctr" rtl="0">
              <a:spcBef>
                <a:spcPts val="0"/>
              </a:spcBef>
              <a:spcAft>
                <a:spcPts val="600"/>
              </a:spcAft>
              <a:buClr>
                <a:schemeClr val="dk2"/>
              </a:buClr>
              <a:buSzPts val="2250"/>
              <a:buFont typeface="Wingdings" pitchFamily="2" charset="2"/>
              <a:buChar char="v"/>
            </a:pPr>
            <a:endParaRPr lang="en-US" sz="1900" dirty="0">
              <a:solidFill>
                <a:schemeClr val="tx1">
                  <a:lumMod val="85000"/>
                  <a:lumOff val="15000"/>
                </a:schemeClr>
              </a:solidFill>
            </a:endParaRPr>
          </a:p>
          <a:p>
            <a:pPr lvl="0" algn="ctr" rtl="0">
              <a:spcBef>
                <a:spcPts val="0"/>
              </a:spcBef>
              <a:spcAft>
                <a:spcPts val="600"/>
              </a:spcAft>
              <a:buClr>
                <a:schemeClr val="dk2"/>
              </a:buClr>
              <a:buSzPts val="2250"/>
              <a:buFont typeface="Wingdings" pitchFamily="2" charset="2"/>
              <a:buChar char="v"/>
            </a:pPr>
            <a:r>
              <a:rPr lang="en-US" sz="1900" dirty="0">
                <a:solidFill>
                  <a:schemeClr val="tx1">
                    <a:lumMod val="85000"/>
                    <a:lumOff val="15000"/>
                  </a:schemeClr>
                </a:solidFill>
              </a:rPr>
              <a:t>OVER 250 YEARS OF WHOLISTIC WELLNESS EXPERIENCE FROM ENTIRE TEAM</a:t>
            </a:r>
          </a:p>
          <a:p>
            <a:pPr lvl="0" algn="ctr" rtl="0">
              <a:spcBef>
                <a:spcPts val="0"/>
              </a:spcBef>
              <a:spcAft>
                <a:spcPts val="600"/>
              </a:spcAft>
              <a:buClr>
                <a:schemeClr val="dk2"/>
              </a:buClr>
              <a:buSzPts val="2250"/>
              <a:buFont typeface="Wingdings" pitchFamily="2" charset="2"/>
              <a:buChar char="v"/>
            </a:pPr>
            <a:endParaRPr lang="en-US" sz="1900" dirty="0">
              <a:solidFill>
                <a:schemeClr val="tx1">
                  <a:lumMod val="85000"/>
                  <a:lumOff val="15000"/>
                </a:schemeClr>
              </a:solidFill>
            </a:endParaRPr>
          </a:p>
          <a:p>
            <a:pPr lvl="0" algn="ctr" rtl="0">
              <a:spcBef>
                <a:spcPts val="0"/>
              </a:spcBef>
              <a:spcAft>
                <a:spcPts val="600"/>
              </a:spcAft>
              <a:buClr>
                <a:schemeClr val="dk2"/>
              </a:buClr>
              <a:buSzPts val="2250"/>
              <a:buFont typeface="Wingdings" pitchFamily="2" charset="2"/>
              <a:buChar char="v"/>
            </a:pPr>
            <a:r>
              <a:rPr lang="en-US" sz="1900" dirty="0">
                <a:solidFill>
                  <a:schemeClr val="tx1">
                    <a:lumMod val="85000"/>
                    <a:lumOff val="15000"/>
                  </a:schemeClr>
                </a:solidFill>
              </a:rPr>
              <a:t>OVER 20 YEARS OF INTERNSHIP EXPERIENCE FROM CHICAGOLAND UNIVERSITY’S SCHOOLS OF SOCIAL WORK</a:t>
            </a:r>
          </a:p>
          <a:p>
            <a:pPr lvl="0" algn="ctr" rtl="0">
              <a:spcBef>
                <a:spcPts val="0"/>
              </a:spcBef>
              <a:spcAft>
                <a:spcPts val="600"/>
              </a:spcAft>
              <a:buClr>
                <a:schemeClr val="dk2"/>
              </a:buClr>
              <a:buSzPts val="2250"/>
              <a:buFont typeface="Wingdings" pitchFamily="2" charset="2"/>
              <a:buChar char="v"/>
            </a:pPr>
            <a:endParaRPr lang="en-US" sz="1900" dirty="0">
              <a:solidFill>
                <a:schemeClr val="tx1">
                  <a:lumMod val="85000"/>
                  <a:lumOff val="15000"/>
                </a:schemeClr>
              </a:solidFill>
            </a:endParaRPr>
          </a:p>
          <a:p>
            <a:pPr lvl="0" algn="ctr" rtl="0">
              <a:spcBef>
                <a:spcPts val="0"/>
              </a:spcBef>
              <a:spcAft>
                <a:spcPts val="600"/>
              </a:spcAft>
              <a:buClr>
                <a:schemeClr val="dk2"/>
              </a:buClr>
              <a:buSzPts val="2250"/>
              <a:buFont typeface="Wingdings" pitchFamily="2" charset="2"/>
              <a:buChar char="v"/>
            </a:pPr>
            <a:r>
              <a:rPr lang="en-US" sz="1900" dirty="0">
                <a:solidFill>
                  <a:schemeClr val="tx1">
                    <a:lumMod val="85000"/>
                    <a:lumOff val="15000"/>
                  </a:schemeClr>
                </a:solidFill>
              </a:rPr>
              <a:t>OVER 250 YEARS OF BOARD OF DIRECTOR LEADERSHIP EXPERIENCE FROM 8 BOARD MEMBERS</a:t>
            </a:r>
          </a:p>
          <a:p>
            <a:pPr algn="ctr">
              <a:spcBef>
                <a:spcPts val="0"/>
              </a:spcBef>
              <a:spcAft>
                <a:spcPts val="600"/>
              </a:spcAft>
              <a:buClr>
                <a:schemeClr val="dk2"/>
              </a:buClr>
              <a:buSzPts val="2250"/>
              <a:buFont typeface="Wingdings" pitchFamily="2" charset="2"/>
              <a:buChar char="v"/>
            </a:pPr>
            <a:endParaRPr lang="en-US" sz="1900" dirty="0">
              <a:solidFill>
                <a:schemeClr val="tx1">
                  <a:lumMod val="85000"/>
                  <a:lumOff val="15000"/>
                </a:schemeClr>
              </a:solidFill>
            </a:endParaRPr>
          </a:p>
          <a:p>
            <a:pPr algn="ctr">
              <a:spcBef>
                <a:spcPts val="0"/>
              </a:spcBef>
              <a:spcAft>
                <a:spcPts val="600"/>
              </a:spcAft>
              <a:buClr>
                <a:schemeClr val="dk2"/>
              </a:buClr>
              <a:buSzPts val="2250"/>
              <a:buFont typeface="Wingdings" pitchFamily="2" charset="2"/>
              <a:buChar char="v"/>
            </a:pPr>
            <a:r>
              <a:rPr lang="en-US" sz="1900" dirty="0">
                <a:solidFill>
                  <a:schemeClr val="tx1">
                    <a:lumMod val="85000"/>
                    <a:lumOff val="15000"/>
                  </a:schemeClr>
                </a:solidFill>
              </a:rPr>
              <a:t>NEARLY 28 YEARS OF PROVIDING LIFE GIVING SERVICES TO NORTH LAWNDALE AND ITS CONTIGUOUS COMMUNITIES</a:t>
            </a:r>
          </a:p>
          <a:p>
            <a:pPr marL="0" lvl="0" indent="0" rtl="0">
              <a:spcBef>
                <a:spcPts val="0"/>
              </a:spcBef>
              <a:spcAft>
                <a:spcPts val="600"/>
              </a:spcAft>
              <a:buClr>
                <a:schemeClr val="dk2"/>
              </a:buClr>
              <a:buSzPts val="2250"/>
              <a:buFont typeface="Noto Sans Symbols"/>
              <a:buNone/>
            </a:pPr>
            <a:endParaRPr lang="en-US" sz="1900" dirty="0">
              <a:solidFill>
                <a:schemeClr val="tx1">
                  <a:lumMod val="85000"/>
                  <a:lumOff val="15000"/>
                </a:schemeClr>
              </a:solidFill>
            </a:endParaRPr>
          </a:p>
          <a:p>
            <a:pPr marL="0" lvl="0" indent="0" rtl="0">
              <a:spcBef>
                <a:spcPts val="0"/>
              </a:spcBef>
              <a:spcAft>
                <a:spcPts val="600"/>
              </a:spcAft>
              <a:buClr>
                <a:schemeClr val="dk2"/>
              </a:buClr>
              <a:buSzPts val="2250"/>
              <a:buFont typeface="Noto Sans Symbols"/>
              <a:buNone/>
            </a:pPr>
            <a:endParaRPr lang="en-US" sz="1800" dirty="0">
              <a:solidFill>
                <a:schemeClr val="tx1">
                  <a:lumMod val="85000"/>
                  <a:lumOff val="15000"/>
                </a:schemeClr>
              </a:solidFill>
            </a:endParaRPr>
          </a:p>
        </p:txBody>
      </p:sp>
    </p:spTree>
    <p:extLst>
      <p:ext uri="{BB962C8B-B14F-4D97-AF65-F5344CB8AC3E}">
        <p14:creationId xmlns:p14="http://schemas.microsoft.com/office/powerpoint/2010/main" val="2536487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99C2B-96E5-DC40-818B-027AF8C94808}"/>
              </a:ext>
            </a:extLst>
          </p:cNvPr>
          <p:cNvSpPr>
            <a:spLocks noGrp="1"/>
          </p:cNvSpPr>
          <p:nvPr>
            <p:ph type="title"/>
          </p:nvPr>
        </p:nvSpPr>
        <p:spPr/>
        <p:txBody>
          <a:bodyPr/>
          <a:lstStyle/>
          <a:p>
            <a:r>
              <a:rPr lang="en-US" dirty="0"/>
              <a:t>closing</a:t>
            </a:r>
          </a:p>
        </p:txBody>
      </p:sp>
      <p:sp>
        <p:nvSpPr>
          <p:cNvPr id="3" name="Content Placeholder 2">
            <a:extLst>
              <a:ext uri="{FF2B5EF4-FFF2-40B4-BE49-F238E27FC236}">
                <a16:creationId xmlns:a16="http://schemas.microsoft.com/office/drawing/2014/main" id="{19AE3E79-F4F1-494D-B5F3-C972F8BDE724}"/>
              </a:ext>
            </a:extLst>
          </p:cNvPr>
          <p:cNvSpPr>
            <a:spLocks noGrp="1"/>
          </p:cNvSpPr>
          <p:nvPr>
            <p:ph sz="quarter" idx="13"/>
          </p:nvPr>
        </p:nvSpPr>
        <p:spPr>
          <a:xfrm>
            <a:off x="685800" y="1577340"/>
            <a:ext cx="10394707" cy="3797245"/>
          </a:xfrm>
        </p:spPr>
        <p:txBody>
          <a:bodyPr>
            <a:normAutofit fontScale="47500" lnSpcReduction="20000"/>
          </a:bodyPr>
          <a:lstStyle/>
          <a:p>
            <a:pPr marL="0" lvl="0" indent="0">
              <a:spcBef>
                <a:spcPts val="600"/>
              </a:spcBef>
              <a:buClr>
                <a:schemeClr val="dk2"/>
              </a:buClr>
              <a:buSzPts val="1800"/>
              <a:buNone/>
            </a:pPr>
            <a:endParaRPr lang="en-US" b="1" dirty="0">
              <a:solidFill>
                <a:schemeClr val="tx2"/>
              </a:solidFill>
              <a:latin typeface="Arial" panose="020B0604020202020204" pitchFamily="34" charset="0"/>
              <a:cs typeface="Arial" panose="020B0604020202020204" pitchFamily="34" charset="0"/>
            </a:endParaRPr>
          </a:p>
          <a:p>
            <a:pPr marL="0" lvl="0" indent="0">
              <a:spcBef>
                <a:spcPts val="600"/>
              </a:spcBef>
              <a:buClr>
                <a:schemeClr val="dk2"/>
              </a:buClr>
              <a:buSzPts val="1800"/>
              <a:buNone/>
            </a:pPr>
            <a:endParaRPr lang="en-US" b="1" dirty="0">
              <a:solidFill>
                <a:schemeClr val="tx2"/>
              </a:solidFill>
              <a:latin typeface="Arial" panose="020B0604020202020204" pitchFamily="34" charset="0"/>
              <a:cs typeface="Arial" panose="020B0604020202020204" pitchFamily="34" charset="0"/>
            </a:endParaRPr>
          </a:p>
          <a:p>
            <a:pPr marL="0" lvl="0" indent="0">
              <a:spcBef>
                <a:spcPts val="600"/>
              </a:spcBef>
              <a:buClr>
                <a:schemeClr val="lt1"/>
              </a:buClr>
              <a:buSzPts val="1800"/>
              <a:buNone/>
            </a:pPr>
            <a:r>
              <a:rPr lang="en-US" b="1" dirty="0">
                <a:solidFill>
                  <a:schemeClr val="tx2"/>
                </a:solidFill>
                <a:latin typeface="Arial" panose="020B0604020202020204" pitchFamily="34" charset="0"/>
                <a:cs typeface="Arial" panose="020B0604020202020204" pitchFamily="34" charset="0"/>
              </a:rPr>
              <a:t>“Mental Health is everyone’s Wealth” and by far, after love, the greatest gift given to humankind, the Mind.  </a:t>
            </a:r>
          </a:p>
          <a:p>
            <a:pPr marL="0" lvl="0" indent="0">
              <a:spcBef>
                <a:spcPts val="600"/>
              </a:spcBef>
              <a:buClr>
                <a:schemeClr val="lt1"/>
              </a:buClr>
              <a:buSzPts val="1800"/>
              <a:buNone/>
            </a:pPr>
            <a:endParaRPr lang="en-US" b="1" dirty="0">
              <a:solidFill>
                <a:schemeClr val="tx2"/>
              </a:solidFill>
              <a:latin typeface="Arial" panose="020B0604020202020204" pitchFamily="34" charset="0"/>
              <a:cs typeface="Arial" panose="020B0604020202020204" pitchFamily="34" charset="0"/>
            </a:endParaRPr>
          </a:p>
          <a:p>
            <a:pPr marL="0" lvl="0" indent="0">
              <a:spcBef>
                <a:spcPts val="600"/>
              </a:spcBef>
              <a:buClr>
                <a:schemeClr val="lt1"/>
              </a:buClr>
              <a:buSzPts val="1800"/>
              <a:buNone/>
            </a:pPr>
            <a:r>
              <a:rPr lang="en-US" b="1" dirty="0">
                <a:solidFill>
                  <a:schemeClr val="tx2"/>
                </a:solidFill>
                <a:latin typeface="Arial" panose="020B0604020202020204" pitchFamily="34" charset="0"/>
                <a:cs typeface="Arial" panose="020B0604020202020204" pitchFamily="34" charset="0"/>
              </a:rPr>
              <a:t>ABLE is bent on raising the bar, so all families can reach the high hanging fruit of life and fulfill their own unique potential, thereby enabling them to transcend self and help others, as they’ve been helped.  Once restored, these change agents become able partners, and a force that works collectively to restore hope, build cohesive families and safe communities.  </a:t>
            </a:r>
          </a:p>
          <a:p>
            <a:pPr marL="0" lvl="0" indent="0">
              <a:spcBef>
                <a:spcPts val="600"/>
              </a:spcBef>
              <a:buClr>
                <a:schemeClr val="dk2"/>
              </a:buClr>
              <a:buSzPts val="1800"/>
              <a:buNone/>
            </a:pPr>
            <a:endParaRPr lang="en-US" b="1" dirty="0">
              <a:solidFill>
                <a:schemeClr val="tx2"/>
              </a:solidFill>
              <a:latin typeface="Arial" panose="020B0604020202020204" pitchFamily="34" charset="0"/>
              <a:cs typeface="Arial" panose="020B0604020202020204" pitchFamily="34" charset="0"/>
            </a:endParaRPr>
          </a:p>
          <a:p>
            <a:pPr marL="0" lvl="0" indent="0">
              <a:spcBef>
                <a:spcPts val="600"/>
              </a:spcBef>
              <a:buClr>
                <a:schemeClr val="lt1"/>
              </a:buClr>
              <a:buSzPts val="1800"/>
              <a:buNone/>
            </a:pPr>
            <a:r>
              <a:rPr lang="en-US" b="1" dirty="0">
                <a:solidFill>
                  <a:schemeClr val="tx2"/>
                </a:solidFill>
                <a:latin typeface="Arial" panose="020B0604020202020204" pitchFamily="34" charset="0"/>
                <a:cs typeface="Arial" panose="020B0604020202020204" pitchFamily="34" charset="0"/>
              </a:rPr>
              <a:t>We know you are a promoter of mental health and wellness, family empowerment and strong communities.  Your being here today speaks volumes.  Please make ABLE a priority in your philanthropic AND. PRAYER portfolio, </a:t>
            </a:r>
            <a:r>
              <a:rPr lang="en-US" b="1" dirty="0" err="1">
                <a:solidFill>
                  <a:schemeClr val="tx2"/>
                </a:solidFill>
                <a:latin typeface="Arial" panose="020B0604020202020204" pitchFamily="34" charset="0"/>
                <a:cs typeface="Arial" panose="020B0604020202020204" pitchFamily="34" charset="0"/>
              </a:rPr>
              <a:t>aS</a:t>
            </a:r>
            <a:r>
              <a:rPr lang="en-US" b="1" dirty="0">
                <a:solidFill>
                  <a:schemeClr val="tx2"/>
                </a:solidFill>
                <a:latin typeface="Arial" panose="020B0604020202020204" pitchFamily="34" charset="0"/>
                <a:cs typeface="Arial" panose="020B0604020202020204" pitchFamily="34" charset="0"/>
              </a:rPr>
              <a:t> YOU share your gifts, skillsets and connections to furthering Mental Health and wellness, one community at a time.</a:t>
            </a:r>
          </a:p>
          <a:p>
            <a:pPr marL="0" lvl="0" indent="0">
              <a:spcBef>
                <a:spcPts val="600"/>
              </a:spcBef>
              <a:buClr>
                <a:schemeClr val="lt1"/>
              </a:buClr>
              <a:buSzPts val="1800"/>
              <a:buNone/>
            </a:pPr>
            <a:endParaRPr lang="en-US" b="1" dirty="0">
              <a:solidFill>
                <a:schemeClr val="tx2"/>
              </a:solidFill>
              <a:latin typeface="Arial" panose="020B0604020202020204" pitchFamily="34" charset="0"/>
              <a:cs typeface="Arial" panose="020B0604020202020204" pitchFamily="34" charset="0"/>
            </a:endParaRPr>
          </a:p>
          <a:p>
            <a:pPr marL="0" lvl="0" indent="0">
              <a:spcBef>
                <a:spcPts val="600"/>
              </a:spcBef>
              <a:buClr>
                <a:schemeClr val="lt1"/>
              </a:buClr>
              <a:buSzPts val="1800"/>
              <a:buNone/>
            </a:pPr>
            <a:r>
              <a:rPr lang="en-US" b="1" dirty="0">
                <a:solidFill>
                  <a:schemeClr val="tx2"/>
                </a:solidFill>
                <a:latin typeface="Arial" panose="020B0604020202020204" pitchFamily="34" charset="0"/>
                <a:cs typeface="Arial" panose="020B0604020202020204" pitchFamily="34" charset="0"/>
              </a:rPr>
              <a:t>together we CAN develop what we are all so desperately in need of, a strong city that is built ON mentally stable, supported families, THAT WERE ONCE left at the margins of life.  </a:t>
            </a:r>
          </a:p>
          <a:p>
            <a:pPr marL="0" lvl="0" indent="0">
              <a:spcBef>
                <a:spcPts val="600"/>
              </a:spcBef>
              <a:buClr>
                <a:schemeClr val="dk2"/>
              </a:buClr>
              <a:buSzPts val="1800"/>
              <a:buNone/>
            </a:pPr>
            <a:endParaRPr lang="en-US" b="1" dirty="0">
              <a:solidFill>
                <a:schemeClr val="tx2"/>
              </a:solidFill>
              <a:latin typeface="Arial" panose="020B0604020202020204" pitchFamily="34" charset="0"/>
              <a:cs typeface="Arial" panose="020B0604020202020204" pitchFamily="34" charset="0"/>
            </a:endParaRPr>
          </a:p>
          <a:p>
            <a:pPr marL="0" lvl="0" indent="0">
              <a:spcBef>
                <a:spcPts val="600"/>
              </a:spcBef>
              <a:buClr>
                <a:schemeClr val="lt1"/>
              </a:buClr>
              <a:buSzPts val="1800"/>
              <a:buNone/>
            </a:pPr>
            <a:r>
              <a:rPr lang="en-US" b="1" dirty="0">
                <a:solidFill>
                  <a:schemeClr val="tx2"/>
                </a:solidFill>
                <a:latin typeface="Arial" panose="020B0604020202020204" pitchFamily="34" charset="0"/>
                <a:cs typeface="Arial" panose="020B0604020202020204" pitchFamily="34" charset="0"/>
              </a:rPr>
              <a:t>We not only ask for your financial support, but your prayers and other resources to help ABLE’s practitioners of evidenced-based, best practices, change the face of North Lawndale, one life, one family, and 8-BLOCKS at a time!</a:t>
            </a:r>
          </a:p>
          <a:p>
            <a:pPr marL="0" indent="0">
              <a:buNone/>
            </a:pPr>
            <a:endParaRPr lang="en-US" dirty="0"/>
          </a:p>
        </p:txBody>
      </p:sp>
    </p:spTree>
    <p:extLst>
      <p:ext uri="{BB962C8B-B14F-4D97-AF65-F5344CB8AC3E}">
        <p14:creationId xmlns:p14="http://schemas.microsoft.com/office/powerpoint/2010/main" val="2232943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28D430-56EA-45B9-8632-927BEBF029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Freeform: Shape 9">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5A3E487-4C7D-5044-A4C3-9B6F7C988E38}"/>
              </a:ext>
            </a:extLst>
          </p:cNvPr>
          <p:cNvSpPr>
            <a:spLocks noGrp="1"/>
          </p:cNvSpPr>
          <p:nvPr>
            <p:ph type="title"/>
          </p:nvPr>
        </p:nvSpPr>
        <p:spPr>
          <a:xfrm>
            <a:off x="1286933" y="1061660"/>
            <a:ext cx="9618133" cy="1043108"/>
          </a:xfrm>
        </p:spPr>
        <p:txBody>
          <a:bodyPr>
            <a:normAutofit/>
          </a:bodyPr>
          <a:lstStyle/>
          <a:p>
            <a:pPr algn="ctr"/>
            <a:r>
              <a:rPr lang="en-US" sz="4800" dirty="0"/>
              <a:t>Thank you!!!</a:t>
            </a:r>
          </a:p>
        </p:txBody>
      </p:sp>
      <p:sp>
        <p:nvSpPr>
          <p:cNvPr id="3" name="Content Placeholder 2">
            <a:extLst>
              <a:ext uri="{FF2B5EF4-FFF2-40B4-BE49-F238E27FC236}">
                <a16:creationId xmlns:a16="http://schemas.microsoft.com/office/drawing/2014/main" id="{E0106642-0533-3B46-8A83-928CE056FCB8}"/>
              </a:ext>
            </a:extLst>
          </p:cNvPr>
          <p:cNvSpPr>
            <a:spLocks noGrp="1"/>
          </p:cNvSpPr>
          <p:nvPr>
            <p:ph sz="quarter" idx="13"/>
          </p:nvPr>
        </p:nvSpPr>
        <p:spPr>
          <a:xfrm>
            <a:off x="1286933" y="2226681"/>
            <a:ext cx="9618133" cy="3586290"/>
          </a:xfrm>
        </p:spPr>
        <p:txBody>
          <a:bodyPr>
            <a:normAutofit/>
          </a:bodyPr>
          <a:lstStyle/>
          <a:p>
            <a:pPr marL="0" indent="0">
              <a:buNone/>
            </a:pPr>
            <a:r>
              <a:rPr lang="en-US" sz="1800" dirty="0">
                <a:solidFill>
                  <a:schemeClr val="tx1">
                    <a:lumMod val="85000"/>
                    <a:lumOff val="15000"/>
                  </a:schemeClr>
                </a:solidFill>
                <a:latin typeface="Arial" panose="020B0604020202020204" pitchFamily="34" charset="0"/>
                <a:cs typeface="Arial" panose="020B0604020202020204" pitchFamily="34" charset="0"/>
              </a:rPr>
              <a:t>Carolyn L. Vessel, MSHSA, M-Div., DD </a:t>
            </a:r>
          </a:p>
          <a:p>
            <a:pPr marL="0" indent="0">
              <a:buNone/>
            </a:pPr>
            <a:r>
              <a:rPr lang="en-US" sz="1800" dirty="0">
                <a:solidFill>
                  <a:schemeClr val="tx1">
                    <a:lumMod val="85000"/>
                    <a:lumOff val="15000"/>
                  </a:schemeClr>
                </a:solidFill>
                <a:latin typeface="Arial" panose="020B0604020202020204" pitchFamily="34" charset="0"/>
                <a:cs typeface="Arial" panose="020B0604020202020204" pitchFamily="34" charset="0"/>
              </a:rPr>
              <a:t>Email:  </a:t>
            </a:r>
            <a:r>
              <a:rPr lang="en-US" sz="1800" dirty="0" err="1">
                <a:solidFill>
                  <a:schemeClr val="tx1">
                    <a:lumMod val="85000"/>
                    <a:lumOff val="15000"/>
                  </a:schemeClr>
                </a:solidFill>
                <a:latin typeface="Arial" panose="020B0604020202020204" pitchFamily="34" charset="0"/>
                <a:cs typeface="Arial" panose="020B0604020202020204" pitchFamily="34" charset="0"/>
              </a:rPr>
              <a:t>cvessel@iamablecenter.org</a:t>
            </a:r>
            <a:endParaRPr lang="en-US" sz="1800"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r>
              <a:rPr lang="en-US" sz="1800" dirty="0">
                <a:solidFill>
                  <a:schemeClr val="tx1">
                    <a:lumMod val="85000"/>
                    <a:lumOff val="15000"/>
                  </a:schemeClr>
                </a:solidFill>
                <a:latin typeface="Arial" panose="020B0604020202020204" pitchFamily="34" charset="0"/>
                <a:cs typeface="Arial" panose="020B0604020202020204" pitchFamily="34" charset="0"/>
              </a:rPr>
              <a:t>Website:  </a:t>
            </a:r>
            <a:r>
              <a:rPr lang="en-US" sz="1800" u="sng" dirty="0">
                <a:solidFill>
                  <a:schemeClr val="tx1">
                    <a:lumMod val="85000"/>
                    <a:lumOff val="15000"/>
                  </a:schemeClr>
                </a:solidFill>
                <a:latin typeface="Arial" panose="020B0604020202020204" pitchFamily="34" charset="0"/>
                <a:cs typeface="Arial" panose="020B0604020202020204" pitchFamily="34" charset="0"/>
                <a:hlinkClick r:id="rId4"/>
              </a:rPr>
              <a:t>www.iamablecenter.org</a:t>
            </a:r>
            <a:r>
              <a:rPr lang="en-US" sz="1800" dirty="0">
                <a:solidFill>
                  <a:schemeClr val="tx1">
                    <a:lumMod val="85000"/>
                    <a:lumOff val="15000"/>
                  </a:schemeClr>
                </a:solidFill>
                <a:latin typeface="Arial" panose="020B0604020202020204" pitchFamily="34" charset="0"/>
                <a:cs typeface="Arial" panose="020B0604020202020204" pitchFamily="34" charset="0"/>
              </a:rPr>
              <a:t> and www.tr4im.org</a:t>
            </a:r>
          </a:p>
          <a:p>
            <a:r>
              <a:rPr lang="en-US" sz="1800" dirty="0">
                <a:solidFill>
                  <a:schemeClr val="tx1">
                    <a:lumMod val="85000"/>
                    <a:lumOff val="15000"/>
                  </a:schemeClr>
                </a:solidFill>
                <a:latin typeface="Arial" panose="020B0604020202020204" pitchFamily="34" charset="0"/>
                <a:cs typeface="Arial" panose="020B0604020202020204" pitchFamily="34" charset="0"/>
              </a:rPr>
              <a:t>+1 773 840-8061</a:t>
            </a:r>
          </a:p>
          <a:p>
            <a:endParaRPr lang="en-US" sz="1800" dirty="0">
              <a:solidFill>
                <a:schemeClr val="tx1">
                  <a:lumMod val="85000"/>
                  <a:lumOff val="15000"/>
                </a:schemeClr>
              </a:solidFill>
            </a:endParaRPr>
          </a:p>
        </p:txBody>
      </p:sp>
    </p:spTree>
    <p:extLst>
      <p:ext uri="{BB962C8B-B14F-4D97-AF65-F5344CB8AC3E}">
        <p14:creationId xmlns:p14="http://schemas.microsoft.com/office/powerpoint/2010/main" val="749186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409B9083-705E-4BE4-AD59-3AF21218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549D7-093F-7E46-A282-166FC40443EB}"/>
              </a:ext>
            </a:extLst>
          </p:cNvPr>
          <p:cNvSpPr>
            <a:spLocks noGrp="1"/>
          </p:cNvSpPr>
          <p:nvPr>
            <p:ph type="title"/>
          </p:nvPr>
        </p:nvSpPr>
        <p:spPr>
          <a:xfrm>
            <a:off x="685800" y="685800"/>
            <a:ext cx="10792837" cy="1151965"/>
          </a:xfrm>
        </p:spPr>
        <p:txBody>
          <a:bodyPr>
            <a:normAutofit/>
          </a:bodyPr>
          <a:lstStyle/>
          <a:p>
            <a:r>
              <a:rPr lang="en-US"/>
              <a:t>Opening </a:t>
            </a:r>
          </a:p>
        </p:txBody>
      </p:sp>
      <p:graphicFrame>
        <p:nvGraphicFramePr>
          <p:cNvPr id="5" name="Content Placeholder 2">
            <a:extLst>
              <a:ext uri="{FF2B5EF4-FFF2-40B4-BE49-F238E27FC236}">
                <a16:creationId xmlns:a16="http://schemas.microsoft.com/office/drawing/2014/main" id="{EFBFC4DC-145D-4D1B-9681-52BD211F1591}"/>
              </a:ext>
            </a:extLst>
          </p:cNvPr>
          <p:cNvGraphicFramePr>
            <a:graphicFrameLocks noGrp="1"/>
          </p:cNvGraphicFramePr>
          <p:nvPr>
            <p:ph sz="quarter" idx="13"/>
            <p:extLst>
              <p:ext uri="{D42A27DB-BD31-4B8C-83A1-F6EECF244321}">
                <p14:modId xmlns:p14="http://schemas.microsoft.com/office/powerpoint/2010/main" val="2334969653"/>
              </p:ext>
            </p:extLst>
          </p:nvPr>
        </p:nvGraphicFramePr>
        <p:xfrm>
          <a:off x="685800" y="2063750"/>
          <a:ext cx="10793413" cy="3908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67352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DCFB3-D99E-374A-AFCA-A094A5BFB274}"/>
              </a:ext>
            </a:extLst>
          </p:cNvPr>
          <p:cNvSpPr>
            <a:spLocks noGrp="1"/>
          </p:cNvSpPr>
          <p:nvPr>
            <p:ph type="title"/>
          </p:nvPr>
        </p:nvSpPr>
        <p:spPr>
          <a:xfrm>
            <a:off x="685801" y="685800"/>
            <a:ext cx="10396882" cy="1151965"/>
          </a:xfrm>
        </p:spPr>
        <p:txBody>
          <a:bodyPr/>
          <a:lstStyle/>
          <a:p>
            <a:r>
              <a:rPr lang="en-US" dirty="0"/>
              <a:t>The challenge </a:t>
            </a:r>
          </a:p>
        </p:txBody>
      </p:sp>
      <p:sp>
        <p:nvSpPr>
          <p:cNvPr id="3" name="Content Placeholder 2">
            <a:extLst>
              <a:ext uri="{FF2B5EF4-FFF2-40B4-BE49-F238E27FC236}">
                <a16:creationId xmlns:a16="http://schemas.microsoft.com/office/drawing/2014/main" id="{2624FBB9-5C3E-CA43-9485-45F5A0A02AFB}"/>
              </a:ext>
            </a:extLst>
          </p:cNvPr>
          <p:cNvSpPr>
            <a:spLocks noGrp="1"/>
          </p:cNvSpPr>
          <p:nvPr>
            <p:ph sz="quarter" idx="13"/>
          </p:nvPr>
        </p:nvSpPr>
        <p:spPr/>
        <p:txBody>
          <a:bodyPr>
            <a:normAutofit/>
          </a:bodyPr>
          <a:lstStyle/>
          <a:p>
            <a:pPr marL="0" indent="0" algn="ctr">
              <a:buNone/>
            </a:pPr>
            <a:r>
              <a:rPr lang="en-US" dirty="0">
                <a:latin typeface="Arial" panose="020B0604020202020204" pitchFamily="34" charset="0"/>
                <a:cs typeface="Arial" panose="020B0604020202020204" pitchFamily="34" charset="0"/>
              </a:rPr>
              <a:t>Changing the trajectory of 400 years of captivity, 1619-2019 by addressing the root causes of violence and trauma by working to restore the structure of the African American family.  </a:t>
            </a:r>
          </a:p>
          <a:p>
            <a:pPr marL="0" indent="0" algn="ctr">
              <a:buNone/>
            </a:pPr>
            <a:r>
              <a:rPr lang="en-US" dirty="0">
                <a:latin typeface="Arial" panose="020B0604020202020204" pitchFamily="34" charset="0"/>
                <a:cs typeface="Arial" panose="020B0604020202020204" pitchFamily="34" charset="0"/>
              </a:rPr>
              <a:t>*</a:t>
            </a:r>
          </a:p>
          <a:p>
            <a:pPr marL="0" indent="0" algn="ctr">
              <a:buNone/>
            </a:pPr>
            <a:r>
              <a:rPr lang="en-US" dirty="0">
                <a:latin typeface="Arial" panose="020B0604020202020204" pitchFamily="34" charset="0"/>
                <a:cs typeface="Arial" panose="020B0604020202020204" pitchFamily="34" charset="0"/>
              </a:rPr>
              <a:t>Addressing the breakdown of the Latinx family as they often deal with the denial of personal and familial trauma, as well as the looming fear created by the political climate as it relates to immigration for non-US citizens.</a:t>
            </a:r>
          </a:p>
          <a:p>
            <a:endParaRPr lang="en-US" dirty="0"/>
          </a:p>
        </p:txBody>
      </p:sp>
    </p:spTree>
    <p:extLst>
      <p:ext uri="{BB962C8B-B14F-4D97-AF65-F5344CB8AC3E}">
        <p14:creationId xmlns:p14="http://schemas.microsoft.com/office/powerpoint/2010/main" val="611427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28D430-56EA-45B9-8632-927BEBF029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Freeform: Shape 9">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8BC80EA-BDB8-2340-8C9C-22A8500E6365}"/>
              </a:ext>
            </a:extLst>
          </p:cNvPr>
          <p:cNvSpPr>
            <a:spLocks noGrp="1"/>
          </p:cNvSpPr>
          <p:nvPr>
            <p:ph type="title"/>
          </p:nvPr>
        </p:nvSpPr>
        <p:spPr>
          <a:xfrm>
            <a:off x="1286933" y="1061660"/>
            <a:ext cx="9618133" cy="1043108"/>
          </a:xfrm>
        </p:spPr>
        <p:txBody>
          <a:bodyPr>
            <a:normAutofit/>
          </a:bodyPr>
          <a:lstStyle/>
          <a:p>
            <a:pPr algn="ctr"/>
            <a:r>
              <a:rPr lang="en-US" sz="4800"/>
              <a:t>Our solution</a:t>
            </a:r>
          </a:p>
        </p:txBody>
      </p:sp>
      <p:sp>
        <p:nvSpPr>
          <p:cNvPr id="3" name="Content Placeholder 2">
            <a:extLst>
              <a:ext uri="{FF2B5EF4-FFF2-40B4-BE49-F238E27FC236}">
                <a16:creationId xmlns:a16="http://schemas.microsoft.com/office/drawing/2014/main" id="{53EF17DA-3ADE-154D-A673-08C9297885A4}"/>
              </a:ext>
            </a:extLst>
          </p:cNvPr>
          <p:cNvSpPr>
            <a:spLocks noGrp="1"/>
          </p:cNvSpPr>
          <p:nvPr>
            <p:ph sz="quarter" idx="13"/>
          </p:nvPr>
        </p:nvSpPr>
        <p:spPr>
          <a:xfrm>
            <a:off x="1286933" y="2226681"/>
            <a:ext cx="9618133" cy="3586290"/>
          </a:xfrm>
        </p:spPr>
        <p:txBody>
          <a:bodyPr>
            <a:normAutofit lnSpcReduction="10000"/>
          </a:bodyPr>
          <a:lstStyle/>
          <a:p>
            <a:r>
              <a:rPr lang="en-US" sz="1800" dirty="0">
                <a:latin typeface="Arial" panose="020B0604020202020204" pitchFamily="34" charset="0"/>
                <a:cs typeface="Arial" panose="020B0604020202020204" pitchFamily="34" charset="0"/>
              </a:rPr>
              <a:t>I AM ABLE offers clinical and psycho-educational services to children, adults, couples, individuals, groups and families. We are extremely thankful that we can begin in utero and continue throughout the life cycle.</a:t>
            </a:r>
          </a:p>
          <a:p>
            <a:r>
              <a:rPr lang="en-US" sz="1800" dirty="0">
                <a:latin typeface="Arial" panose="020B0604020202020204" pitchFamily="34" charset="0"/>
                <a:cs typeface="Arial" panose="020B0604020202020204" pitchFamily="34" charset="0"/>
              </a:rPr>
              <a:t>All of our life giving services are offered through a trauma-informed, family systems, strengths-based, therapeutic perspective.</a:t>
            </a:r>
          </a:p>
          <a:p>
            <a:r>
              <a:rPr lang="en-US" sz="1800" dirty="0">
                <a:latin typeface="Arial" panose="020B0604020202020204" pitchFamily="34" charset="0"/>
                <a:cs typeface="Arial" panose="020B0604020202020204" pitchFamily="34" charset="0"/>
              </a:rPr>
              <a:t>Through focus groups, listening campaigns evaluations, and surveys, we heavily engage the community and our collaborative partners in every programmatic effort.  All of which are designed to provide positive life changing care to those we serve.</a:t>
            </a:r>
          </a:p>
          <a:p>
            <a:pPr>
              <a:lnSpc>
                <a:spcPct val="110000"/>
              </a:lnSpc>
            </a:pPr>
            <a:endParaRPr lang="en-US" sz="1800" dirty="0">
              <a:solidFill>
                <a:schemeClr val="tx1">
                  <a:lumMod val="85000"/>
                  <a:lumOff val="15000"/>
                </a:schemeClr>
              </a:solidFill>
            </a:endParaRPr>
          </a:p>
        </p:txBody>
      </p:sp>
    </p:spTree>
    <p:extLst>
      <p:ext uri="{BB962C8B-B14F-4D97-AF65-F5344CB8AC3E}">
        <p14:creationId xmlns:p14="http://schemas.microsoft.com/office/powerpoint/2010/main" val="4136918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5C067-F767-BE4E-8753-5A9E197CF922}"/>
              </a:ext>
            </a:extLst>
          </p:cNvPr>
          <p:cNvSpPr>
            <a:spLocks noGrp="1"/>
          </p:cNvSpPr>
          <p:nvPr>
            <p:ph type="title"/>
          </p:nvPr>
        </p:nvSpPr>
        <p:spPr/>
        <p:txBody>
          <a:bodyPr>
            <a:normAutofit/>
          </a:bodyPr>
          <a:lstStyle/>
          <a:p>
            <a:r>
              <a:rPr lang="en-US" dirty="0"/>
              <a:t>Our approach – the able way</a:t>
            </a:r>
          </a:p>
        </p:txBody>
      </p:sp>
      <p:sp>
        <p:nvSpPr>
          <p:cNvPr id="4" name="Rectangle 3">
            <a:extLst>
              <a:ext uri="{FF2B5EF4-FFF2-40B4-BE49-F238E27FC236}">
                <a16:creationId xmlns:a16="http://schemas.microsoft.com/office/drawing/2014/main" id="{747B4D9B-E1CA-3847-891C-FCDC427799B9}"/>
              </a:ext>
            </a:extLst>
          </p:cNvPr>
          <p:cNvSpPr/>
          <p:nvPr/>
        </p:nvSpPr>
        <p:spPr>
          <a:xfrm>
            <a:off x="5983629" y="3244334"/>
            <a:ext cx="224742" cy="369332"/>
          </a:xfrm>
          <a:prstGeom prst="rect">
            <a:avLst/>
          </a:prstGeom>
        </p:spPr>
        <p:txBody>
          <a:bodyPr wrap="none">
            <a:spAutoFit/>
          </a:bodyPr>
          <a:lstStyle/>
          <a:p>
            <a:r>
              <a:rPr lang="en-US" dirty="0"/>
              <a:t> </a:t>
            </a:r>
          </a:p>
        </p:txBody>
      </p:sp>
      <p:sp>
        <p:nvSpPr>
          <p:cNvPr id="36" name="Google Shape;618;p48">
            <a:extLst>
              <a:ext uri="{FF2B5EF4-FFF2-40B4-BE49-F238E27FC236}">
                <a16:creationId xmlns:a16="http://schemas.microsoft.com/office/drawing/2014/main" id="{4960B0DC-186D-FC4B-B501-EE30B3C554D3}"/>
              </a:ext>
            </a:extLst>
          </p:cNvPr>
          <p:cNvSpPr txBox="1">
            <a:spLocks/>
          </p:cNvSpPr>
          <p:nvPr/>
        </p:nvSpPr>
        <p:spPr>
          <a:xfrm>
            <a:off x="685801" y="3619002"/>
            <a:ext cx="2286000" cy="1625400"/>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lnSpc>
                <a:spcPct val="70000"/>
              </a:lnSpc>
              <a:spcBef>
                <a:spcPts val="0"/>
              </a:spcBef>
              <a:buSzPts val="1094"/>
              <a:buFont typeface="Arial" panose="020B0604020202020204" pitchFamily="34" charset="0"/>
              <a:buNone/>
            </a:pPr>
            <a:endParaRPr lang="en-US" sz="875" dirty="0"/>
          </a:p>
          <a:p>
            <a:pPr marL="0" indent="0" algn="ctr">
              <a:lnSpc>
                <a:spcPct val="70000"/>
              </a:lnSpc>
              <a:buSzPts val="1094"/>
              <a:buFont typeface="Arial" panose="020B0604020202020204" pitchFamily="34" charset="0"/>
              <a:buNone/>
            </a:pPr>
            <a:r>
              <a:rPr lang="en-US" sz="875" dirty="0">
                <a:latin typeface="Arial" panose="020B0604020202020204" pitchFamily="34" charset="0"/>
                <a:cs typeface="Arial" panose="020B0604020202020204" pitchFamily="34" charset="0"/>
              </a:rPr>
              <a:t>TIA-is the revolutionary lens that allows providers and those we serve to see behavior in a more productive way. It allows trauma to be viewed through a historical, generational and systemic lens, eradicating blame from the victim by identifying its true source.</a:t>
            </a:r>
            <a:endParaRPr lang="en-US" dirty="0">
              <a:latin typeface="Arial" panose="020B0604020202020204" pitchFamily="34" charset="0"/>
              <a:cs typeface="Arial" panose="020B0604020202020204" pitchFamily="34" charset="0"/>
            </a:endParaRPr>
          </a:p>
          <a:p>
            <a:pPr marL="0" indent="0" algn="ctr">
              <a:lnSpc>
                <a:spcPct val="70000"/>
              </a:lnSpc>
              <a:buSzPts val="1094"/>
              <a:buFont typeface="Arial" panose="020B0604020202020204" pitchFamily="34" charset="0"/>
              <a:buNone/>
            </a:pPr>
            <a:r>
              <a:rPr lang="en-US" sz="875" dirty="0">
                <a:latin typeface="Arial" panose="020B0604020202020204" pitchFamily="34" charset="0"/>
                <a:cs typeface="Arial" panose="020B0604020202020204" pitchFamily="34" charset="0"/>
              </a:rPr>
              <a:t>Now the client has 2020 vision, and is able to realize that what they are experiencing or the behavior they are displaying stems from what happened to them, to no fault of their own.</a:t>
            </a:r>
            <a:endParaRPr lang="en-US" dirty="0">
              <a:latin typeface="Arial" panose="020B0604020202020204" pitchFamily="34" charset="0"/>
              <a:cs typeface="Arial" panose="020B0604020202020204" pitchFamily="34" charset="0"/>
            </a:endParaRPr>
          </a:p>
          <a:p>
            <a:pPr marL="0" indent="0" algn="ctr">
              <a:lnSpc>
                <a:spcPct val="70000"/>
              </a:lnSpc>
              <a:buSzPts val="1094"/>
              <a:buFont typeface="Arial" panose="020B0604020202020204" pitchFamily="34" charset="0"/>
              <a:buNone/>
            </a:pPr>
            <a:r>
              <a:rPr lang="en-US" sz="875" dirty="0">
                <a:latin typeface="Arial" panose="020B0604020202020204" pitchFamily="34" charset="0"/>
                <a:cs typeface="Arial" panose="020B0604020202020204" pitchFamily="34" charset="0"/>
              </a:rPr>
              <a:t>The blame can stop and the healing can begin.</a:t>
            </a:r>
            <a:endParaRPr lang="en-US" dirty="0">
              <a:latin typeface="Arial" panose="020B0604020202020204" pitchFamily="34" charset="0"/>
              <a:cs typeface="Arial" panose="020B0604020202020204" pitchFamily="34" charset="0"/>
            </a:endParaRPr>
          </a:p>
          <a:p>
            <a:pPr marL="0" indent="0" algn="ctr">
              <a:lnSpc>
                <a:spcPct val="70000"/>
              </a:lnSpc>
              <a:buSzPts val="1094"/>
              <a:buFont typeface="Arial" panose="020B0604020202020204" pitchFamily="34" charset="0"/>
              <a:buNone/>
            </a:pPr>
            <a:r>
              <a:rPr lang="en-US" sz="875" dirty="0"/>
              <a:t>		</a:t>
            </a:r>
            <a:endParaRPr lang="en-US" dirty="0"/>
          </a:p>
        </p:txBody>
      </p:sp>
      <p:sp>
        <p:nvSpPr>
          <p:cNvPr id="38" name="Google Shape;621;p48">
            <a:extLst>
              <a:ext uri="{FF2B5EF4-FFF2-40B4-BE49-F238E27FC236}">
                <a16:creationId xmlns:a16="http://schemas.microsoft.com/office/drawing/2014/main" id="{6D3EA441-60FE-644C-A667-2B934116BC2F}"/>
              </a:ext>
            </a:extLst>
          </p:cNvPr>
          <p:cNvSpPr txBox="1">
            <a:spLocks/>
          </p:cNvSpPr>
          <p:nvPr/>
        </p:nvSpPr>
        <p:spPr>
          <a:xfrm>
            <a:off x="3486568" y="4318555"/>
            <a:ext cx="2286001" cy="1177067"/>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lnSpc>
                <a:spcPct val="90000"/>
              </a:lnSpc>
              <a:spcBef>
                <a:spcPts val="0"/>
              </a:spcBef>
              <a:buSzPts val="1750"/>
              <a:buFont typeface="Arial" panose="020B0604020202020204" pitchFamily="34" charset="0"/>
              <a:buNone/>
            </a:pPr>
            <a:r>
              <a:rPr lang="en-US" sz="880" dirty="0">
                <a:latin typeface="Arial" panose="020B0604020202020204" pitchFamily="34" charset="0"/>
                <a:cs typeface="Arial" panose="020B0604020202020204" pitchFamily="34" charset="0"/>
              </a:rPr>
              <a:t>ABLE’s use of this best- practice model of care has proven to strengthen the client’s ability to achieve positive outcomes and self-efficacy .</a:t>
            </a:r>
          </a:p>
        </p:txBody>
      </p:sp>
      <p:sp>
        <p:nvSpPr>
          <p:cNvPr id="40" name="Google Shape;624;p48">
            <a:extLst>
              <a:ext uri="{FF2B5EF4-FFF2-40B4-BE49-F238E27FC236}">
                <a16:creationId xmlns:a16="http://schemas.microsoft.com/office/drawing/2014/main" id="{2C895CF4-8CC6-254A-BCA1-663E36A03120}"/>
              </a:ext>
            </a:extLst>
          </p:cNvPr>
          <p:cNvSpPr txBox="1">
            <a:spLocks/>
          </p:cNvSpPr>
          <p:nvPr/>
        </p:nvSpPr>
        <p:spPr>
          <a:xfrm>
            <a:off x="6294531" y="4319312"/>
            <a:ext cx="2286001" cy="1177067"/>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lnSpc>
                <a:spcPct val="90000"/>
              </a:lnSpc>
              <a:spcBef>
                <a:spcPts val="0"/>
              </a:spcBef>
              <a:buSzPts val="1750"/>
              <a:buFont typeface="Arial" panose="020B0604020202020204" pitchFamily="34" charset="0"/>
              <a:buNone/>
            </a:pPr>
            <a:r>
              <a:rPr lang="en-US" sz="880" dirty="0">
                <a:latin typeface="Arial" panose="020B0604020202020204" pitchFamily="34" charset="0"/>
                <a:cs typeface="Arial" panose="020B0604020202020204" pitchFamily="34" charset="0"/>
              </a:rPr>
              <a:t>ABLE embracing the entire family produces a formula for collective growth, development and upward mobility.  </a:t>
            </a:r>
          </a:p>
        </p:txBody>
      </p:sp>
      <p:sp>
        <p:nvSpPr>
          <p:cNvPr id="41" name="Google Shape;627;p48">
            <a:extLst>
              <a:ext uri="{FF2B5EF4-FFF2-40B4-BE49-F238E27FC236}">
                <a16:creationId xmlns:a16="http://schemas.microsoft.com/office/drawing/2014/main" id="{D30AE6E2-8C8F-234B-93AB-3B4F35A88ABD}"/>
              </a:ext>
            </a:extLst>
          </p:cNvPr>
          <p:cNvSpPr txBox="1">
            <a:spLocks/>
          </p:cNvSpPr>
          <p:nvPr/>
        </p:nvSpPr>
        <p:spPr>
          <a:xfrm>
            <a:off x="9125920" y="4319312"/>
            <a:ext cx="2286000" cy="1377537"/>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lnSpc>
                <a:spcPct val="70000"/>
              </a:lnSpc>
              <a:spcBef>
                <a:spcPts val="0"/>
              </a:spcBef>
              <a:buSzPts val="1356"/>
              <a:buFont typeface="Arial" panose="020B0604020202020204" pitchFamily="34" charset="0"/>
              <a:buNone/>
            </a:pPr>
            <a:r>
              <a:rPr lang="en-US" sz="880" dirty="0">
                <a:latin typeface="Arial" panose="020B0604020202020204" pitchFamily="34" charset="0"/>
                <a:cs typeface="Arial" panose="020B0604020202020204" pitchFamily="34" charset="0"/>
              </a:rPr>
              <a:t>Introducing professional counseling to underserved communities awakens their sense of worth and value, causing the development of a healthy ongoing relationship with therapy.</a:t>
            </a:r>
          </a:p>
          <a:p>
            <a:pPr marL="0" indent="0" algn="ctr">
              <a:lnSpc>
                <a:spcPct val="70000"/>
              </a:lnSpc>
              <a:buSzPts val="1356"/>
              <a:buFont typeface="Arial" panose="020B0604020202020204" pitchFamily="34" charset="0"/>
              <a:buNone/>
            </a:pPr>
            <a:r>
              <a:rPr lang="en-US" sz="880" dirty="0">
                <a:latin typeface="Arial" panose="020B0604020202020204" pitchFamily="34" charset="0"/>
                <a:cs typeface="Arial" panose="020B0604020202020204" pitchFamily="34" charset="0"/>
              </a:rPr>
              <a:t>The added luxury of wholistic service provision that allows families to engage in their spirituality </a:t>
            </a:r>
            <a:r>
              <a:rPr lang="en-US" sz="1085" dirty="0">
                <a:latin typeface="Arial" panose="020B0604020202020204" pitchFamily="34" charset="0"/>
                <a:cs typeface="Arial" panose="020B0604020202020204" pitchFamily="34" charset="0"/>
              </a:rPr>
              <a:t>is also an added plus,!</a:t>
            </a:r>
          </a:p>
        </p:txBody>
      </p:sp>
      <p:sp>
        <p:nvSpPr>
          <p:cNvPr id="42" name="Google Shape;617;p48">
            <a:extLst>
              <a:ext uri="{FF2B5EF4-FFF2-40B4-BE49-F238E27FC236}">
                <a16:creationId xmlns:a16="http://schemas.microsoft.com/office/drawing/2014/main" id="{59D2A5AF-5709-F449-B19A-C8EE3042BFE8}"/>
              </a:ext>
            </a:extLst>
          </p:cNvPr>
          <p:cNvSpPr txBox="1">
            <a:spLocks/>
          </p:cNvSpPr>
          <p:nvPr/>
        </p:nvSpPr>
        <p:spPr>
          <a:xfrm>
            <a:off x="685801" y="2431709"/>
            <a:ext cx="2413556" cy="705730"/>
          </a:xfrm>
          <a:prstGeom prst="rect">
            <a:avLst/>
          </a:prstGeom>
          <a:noFill/>
          <a:ln>
            <a:noFill/>
          </a:ln>
        </p:spPr>
        <p:txBody>
          <a:bodyPr spcFirstLastPara="1" wrap="square" lIns="0" tIns="0" rIns="0" bIns="0" anchor="b" anchorCtr="0">
            <a:noAutofit/>
          </a:bodyPr>
          <a:lst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lnSpc>
                <a:spcPct val="70000"/>
              </a:lnSpc>
              <a:spcBef>
                <a:spcPts val="0"/>
              </a:spcBef>
              <a:buClr>
                <a:schemeClr val="lt2"/>
              </a:buClr>
              <a:buSzPts val="1540"/>
              <a:buFont typeface="Arial" panose="020B0604020202020204" pitchFamily="34" charset="0"/>
              <a:buNone/>
            </a:pPr>
            <a:r>
              <a:rPr lang="en-US" sz="1540" b="1" dirty="0">
                <a:solidFill>
                  <a:schemeClr val="accent6"/>
                </a:solidFill>
                <a:latin typeface="Bodoni 72 Oldstyle Book" pitchFamily="2" charset="0"/>
              </a:rPr>
              <a:t>We use a TRAUMA INFORMED APPROACH (TIA)</a:t>
            </a:r>
            <a:endParaRPr lang="en-US" b="1" dirty="0">
              <a:solidFill>
                <a:schemeClr val="accent6"/>
              </a:solidFill>
              <a:latin typeface="Bodoni 72 Oldstyle Book" pitchFamily="2" charset="0"/>
            </a:endParaRPr>
          </a:p>
        </p:txBody>
      </p:sp>
      <p:sp>
        <p:nvSpPr>
          <p:cNvPr id="43" name="Google Shape;620;p48">
            <a:extLst>
              <a:ext uri="{FF2B5EF4-FFF2-40B4-BE49-F238E27FC236}">
                <a16:creationId xmlns:a16="http://schemas.microsoft.com/office/drawing/2014/main" id="{1EDC7CFD-D0B3-2042-B395-2A9A62ADCBEB}"/>
              </a:ext>
            </a:extLst>
          </p:cNvPr>
          <p:cNvSpPr txBox="1">
            <a:spLocks/>
          </p:cNvSpPr>
          <p:nvPr/>
        </p:nvSpPr>
        <p:spPr>
          <a:xfrm>
            <a:off x="3420189" y="2552625"/>
            <a:ext cx="2413556" cy="705730"/>
          </a:xfrm>
          <a:prstGeom prst="rect">
            <a:avLst/>
          </a:prstGeom>
          <a:noFill/>
          <a:ln>
            <a:noFill/>
          </a:ln>
        </p:spPr>
        <p:txBody>
          <a:bodyPr spcFirstLastPara="1" wrap="square" lIns="0" tIns="0" rIns="0" bIns="0" anchor="b" anchorCtr="0">
            <a:noAutofit/>
          </a:bodyPr>
          <a:lst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lnSpc>
                <a:spcPct val="90000"/>
              </a:lnSpc>
              <a:spcBef>
                <a:spcPts val="0"/>
              </a:spcBef>
              <a:buClr>
                <a:schemeClr val="lt2"/>
              </a:buClr>
              <a:buSzPts val="1600"/>
              <a:buFont typeface="Arial" panose="020B0604020202020204" pitchFamily="34" charset="0"/>
              <a:buNone/>
            </a:pPr>
            <a:r>
              <a:rPr lang="en-US" sz="1600" b="1" dirty="0">
                <a:solidFill>
                  <a:schemeClr val="accent6"/>
                </a:solidFill>
                <a:latin typeface="Bodoni 72 Oldstyle Book" pitchFamily="2" charset="0"/>
              </a:rPr>
              <a:t>We provide care from a STRENGTH-BASED (SB) Perspective.</a:t>
            </a:r>
            <a:endParaRPr lang="en-US" b="1" dirty="0">
              <a:solidFill>
                <a:schemeClr val="accent6"/>
              </a:solidFill>
              <a:latin typeface="Bodoni 72 Oldstyle Book" pitchFamily="2" charset="0"/>
            </a:endParaRPr>
          </a:p>
        </p:txBody>
      </p:sp>
      <p:sp>
        <p:nvSpPr>
          <p:cNvPr id="44" name="Google Shape;623;p48">
            <a:extLst>
              <a:ext uri="{FF2B5EF4-FFF2-40B4-BE49-F238E27FC236}">
                <a16:creationId xmlns:a16="http://schemas.microsoft.com/office/drawing/2014/main" id="{C8C65E3F-B46F-CC40-9903-038F15D9B1EF}"/>
              </a:ext>
            </a:extLst>
          </p:cNvPr>
          <p:cNvSpPr txBox="1">
            <a:spLocks/>
          </p:cNvSpPr>
          <p:nvPr/>
        </p:nvSpPr>
        <p:spPr>
          <a:xfrm>
            <a:off x="6096000" y="2653947"/>
            <a:ext cx="2600167" cy="1177067"/>
          </a:xfrm>
          <a:prstGeom prst="rect">
            <a:avLst/>
          </a:prstGeom>
          <a:noFill/>
          <a:ln>
            <a:noFill/>
          </a:ln>
        </p:spPr>
        <p:txBody>
          <a:bodyPr spcFirstLastPara="1" wrap="square" lIns="0" tIns="0" rIns="0" bIns="0" anchor="b" anchorCtr="0">
            <a:noAutofit/>
          </a:bodyPr>
          <a:lst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nSpc>
                <a:spcPct val="70000"/>
              </a:lnSpc>
              <a:spcBef>
                <a:spcPts val="0"/>
              </a:spcBef>
              <a:buClr>
                <a:schemeClr val="lt2"/>
              </a:buClr>
              <a:buSzPts val="550"/>
              <a:buFont typeface="Arial" panose="020B0604020202020204" pitchFamily="34" charset="0"/>
              <a:buNone/>
            </a:pPr>
            <a:endParaRPr lang="en-US" sz="550" dirty="0"/>
          </a:p>
          <a:p>
            <a:pPr marL="0" indent="0" algn="ctr">
              <a:lnSpc>
                <a:spcPct val="70000"/>
              </a:lnSpc>
              <a:buClr>
                <a:schemeClr val="lt2"/>
              </a:buClr>
              <a:buSzPts val="1600"/>
              <a:buFont typeface="Arial" panose="020B0604020202020204" pitchFamily="34" charset="0"/>
              <a:buNone/>
            </a:pPr>
            <a:r>
              <a:rPr lang="en-US" sz="1600" b="1" dirty="0">
                <a:solidFill>
                  <a:schemeClr val="accent6"/>
                </a:solidFill>
                <a:latin typeface="Bodoni 72 Oldstyle Book" pitchFamily="2" charset="0"/>
              </a:rPr>
              <a:t>ABLE’s FAMILY SYSTEMS Methodology is applied across all program areas, producing  sustainable qualitative and quantitative results. </a:t>
            </a:r>
            <a:endParaRPr lang="en-US" b="1" dirty="0">
              <a:solidFill>
                <a:schemeClr val="accent6"/>
              </a:solidFill>
              <a:latin typeface="Bodoni 72 Oldstyle Book" pitchFamily="2" charset="0"/>
            </a:endParaRPr>
          </a:p>
        </p:txBody>
      </p:sp>
      <p:sp>
        <p:nvSpPr>
          <p:cNvPr id="45" name="Google Shape;626;p48">
            <a:extLst>
              <a:ext uri="{FF2B5EF4-FFF2-40B4-BE49-F238E27FC236}">
                <a16:creationId xmlns:a16="http://schemas.microsoft.com/office/drawing/2014/main" id="{8A72D164-DE53-CD49-B3AF-B7573EA006EB}"/>
              </a:ext>
            </a:extLst>
          </p:cNvPr>
          <p:cNvSpPr txBox="1">
            <a:spLocks/>
          </p:cNvSpPr>
          <p:nvPr/>
        </p:nvSpPr>
        <p:spPr>
          <a:xfrm>
            <a:off x="9168873" y="2971228"/>
            <a:ext cx="2286000" cy="1078770"/>
          </a:xfrm>
          <a:prstGeom prst="rect">
            <a:avLst/>
          </a:prstGeom>
          <a:noFill/>
          <a:ln>
            <a:noFill/>
          </a:ln>
        </p:spPr>
        <p:txBody>
          <a:bodyPr spcFirstLastPara="1" wrap="square" lIns="0" tIns="0" rIns="0" bIns="0" anchor="b" anchorCtr="0">
            <a:noAutofit/>
          </a:bodyPr>
          <a:lst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lnSpc>
                <a:spcPct val="90000"/>
              </a:lnSpc>
              <a:spcBef>
                <a:spcPts val="0"/>
              </a:spcBef>
              <a:buClr>
                <a:schemeClr val="lt2"/>
              </a:buClr>
              <a:buSzPts val="1600"/>
              <a:buFont typeface="Arial" panose="020B0604020202020204" pitchFamily="34" charset="0"/>
              <a:buNone/>
            </a:pPr>
            <a:r>
              <a:rPr lang="en-US" sz="1600" b="1" dirty="0">
                <a:solidFill>
                  <a:schemeClr val="accent6"/>
                </a:solidFill>
                <a:latin typeface="Bodoni 72 Oldstyle Book" pitchFamily="2" charset="0"/>
              </a:rPr>
              <a:t>THE BEST OF BOTH WORLDS IS ABLE’S pride and joy, offering families both professional and  wholistic wellness services.</a:t>
            </a:r>
            <a:endParaRPr lang="en-US" b="1" dirty="0">
              <a:solidFill>
                <a:schemeClr val="accent6"/>
              </a:solidFill>
              <a:latin typeface="Bodoni 72 Oldstyle Book" pitchFamily="2" charset="0"/>
            </a:endParaRPr>
          </a:p>
        </p:txBody>
      </p:sp>
      <p:sp>
        <p:nvSpPr>
          <p:cNvPr id="46" name="Google Shape;615;p48">
            <a:extLst>
              <a:ext uri="{FF2B5EF4-FFF2-40B4-BE49-F238E27FC236}">
                <a16:creationId xmlns:a16="http://schemas.microsoft.com/office/drawing/2014/main" id="{B4363447-ACE8-C843-9419-A8DA000B2EA2}"/>
              </a:ext>
            </a:extLst>
          </p:cNvPr>
          <p:cNvSpPr txBox="1">
            <a:spLocks/>
          </p:cNvSpPr>
          <p:nvPr/>
        </p:nvSpPr>
        <p:spPr>
          <a:xfrm>
            <a:off x="685802" y="1573183"/>
            <a:ext cx="10726118" cy="853115"/>
          </a:xfrm>
          <a:prstGeom prst="rect">
            <a:avLst/>
          </a:prstGeom>
          <a:noFill/>
          <a:ln>
            <a:noFill/>
          </a:ln>
        </p:spPr>
        <p:txBody>
          <a:bodyPr spcFirstLastPara="1" wrap="square" lIns="36000" tIns="0" rIns="0" bIns="0" anchor="t" anchorCtr="0">
            <a:noAutofit/>
          </a:bodyPr>
          <a:lst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lnSpc>
                <a:spcPct val="90000"/>
              </a:lnSpc>
              <a:buSzPts val="2250"/>
              <a:buFont typeface="Arial" panose="020B0604020202020204" pitchFamily="34" charset="0"/>
              <a:buNone/>
            </a:pPr>
            <a:r>
              <a:rPr lang="en-US" dirty="0">
                <a:solidFill>
                  <a:schemeClr val="accent1">
                    <a:lumMod val="75000"/>
                  </a:schemeClr>
                </a:solidFill>
              </a:rPr>
              <a:t>A self-affirming, confirming model of care that induces recovery, discovery and sustainable life choices and courses!</a:t>
            </a:r>
          </a:p>
          <a:p>
            <a:pPr marL="0" indent="0" algn="ctr">
              <a:lnSpc>
                <a:spcPct val="90000"/>
              </a:lnSpc>
              <a:buSzPts val="2250"/>
              <a:buFont typeface="Arial" panose="020B0604020202020204" pitchFamily="34" charset="0"/>
              <a:buNone/>
            </a:pPr>
            <a:endParaRPr lang="en-US" dirty="0"/>
          </a:p>
        </p:txBody>
      </p:sp>
    </p:spTree>
    <p:extLst>
      <p:ext uri="{BB962C8B-B14F-4D97-AF65-F5344CB8AC3E}">
        <p14:creationId xmlns:p14="http://schemas.microsoft.com/office/powerpoint/2010/main" val="2693790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B28D430-56EA-45B9-8632-927BEBF029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Shape 10">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3" name="Title 2">
            <a:extLst>
              <a:ext uri="{FF2B5EF4-FFF2-40B4-BE49-F238E27FC236}">
                <a16:creationId xmlns:a16="http://schemas.microsoft.com/office/drawing/2014/main" id="{D9022208-F7BA-6E4B-A1C1-EBE11C5E5935}"/>
              </a:ext>
            </a:extLst>
          </p:cNvPr>
          <p:cNvSpPr>
            <a:spLocks noGrp="1"/>
          </p:cNvSpPr>
          <p:nvPr>
            <p:ph type="title"/>
          </p:nvPr>
        </p:nvSpPr>
        <p:spPr>
          <a:xfrm>
            <a:off x="1286933" y="1061660"/>
            <a:ext cx="9618133" cy="1043108"/>
          </a:xfrm>
        </p:spPr>
        <p:txBody>
          <a:bodyPr>
            <a:normAutofit/>
          </a:bodyPr>
          <a:lstStyle/>
          <a:p>
            <a:pPr algn="ctr"/>
            <a:r>
              <a:rPr lang="en-US" sz="4800" dirty="0"/>
              <a:t>Our impact</a:t>
            </a:r>
          </a:p>
        </p:txBody>
      </p:sp>
      <p:sp>
        <p:nvSpPr>
          <p:cNvPr id="4" name="Content Placeholder 3">
            <a:extLst>
              <a:ext uri="{FF2B5EF4-FFF2-40B4-BE49-F238E27FC236}">
                <a16:creationId xmlns:a16="http://schemas.microsoft.com/office/drawing/2014/main" id="{A357DCD2-E577-0B47-A7D0-1133D74FD221}"/>
              </a:ext>
            </a:extLst>
          </p:cNvPr>
          <p:cNvSpPr>
            <a:spLocks noGrp="1"/>
          </p:cNvSpPr>
          <p:nvPr>
            <p:ph sz="quarter" idx="13"/>
          </p:nvPr>
        </p:nvSpPr>
        <p:spPr>
          <a:xfrm>
            <a:off x="1286933" y="2226681"/>
            <a:ext cx="9618133" cy="3586290"/>
          </a:xfrm>
        </p:spPr>
        <p:txBody>
          <a:bodyPr>
            <a:normAutofit/>
          </a:bodyPr>
          <a:lstStyle/>
          <a:p>
            <a:pPr marL="0" lvl="0" indent="0" algn="ctr">
              <a:lnSpc>
                <a:spcPct val="110000"/>
              </a:lnSpc>
              <a:buSzPts val="1913"/>
              <a:buNone/>
            </a:pPr>
            <a:r>
              <a:rPr lang="en-US" sz="1000" dirty="0">
                <a:solidFill>
                  <a:schemeClr val="tx1">
                    <a:lumMod val="85000"/>
                    <a:lumOff val="15000"/>
                  </a:schemeClr>
                </a:solidFill>
                <a:latin typeface="Arial" panose="020B0604020202020204" pitchFamily="34" charset="0"/>
                <a:cs typeface="Arial" panose="020B0604020202020204" pitchFamily="34" charset="0"/>
              </a:rPr>
              <a:t>27 years later, ABLE has grown from its humble beginnings, in the home of its founder the Rev. and Mrs. Joe Miller, to become a household name in many corridors that seek AUTHENTIC, CULTURALLY COMPETENT trauma informed, community, and/or faith-based mental health AND WELLNESS services for children and their families.  </a:t>
            </a:r>
          </a:p>
          <a:p>
            <a:pPr marL="0" lvl="0" indent="0" algn="ctr">
              <a:lnSpc>
                <a:spcPct val="110000"/>
              </a:lnSpc>
              <a:buSzPts val="1913"/>
              <a:buNone/>
            </a:pPr>
            <a:endParaRPr lang="en-US" sz="1000" dirty="0">
              <a:solidFill>
                <a:schemeClr val="tx1">
                  <a:lumMod val="85000"/>
                  <a:lumOff val="15000"/>
                </a:schemeClr>
              </a:solidFill>
              <a:latin typeface="Arial" panose="020B0604020202020204" pitchFamily="34" charset="0"/>
              <a:cs typeface="Arial" panose="020B0604020202020204" pitchFamily="34" charset="0"/>
            </a:endParaRPr>
          </a:p>
          <a:p>
            <a:pPr marL="0" lvl="0" indent="0" algn="ctr">
              <a:lnSpc>
                <a:spcPct val="110000"/>
              </a:lnSpc>
              <a:buSzPts val="1913"/>
              <a:buNone/>
            </a:pPr>
            <a:r>
              <a:rPr lang="en-US" sz="1000" dirty="0">
                <a:solidFill>
                  <a:schemeClr val="tx1">
                    <a:lumMod val="85000"/>
                    <a:lumOff val="15000"/>
                  </a:schemeClr>
                </a:solidFill>
                <a:latin typeface="Arial" panose="020B0604020202020204" pitchFamily="34" charset="0"/>
                <a:cs typeface="Arial" panose="020B0604020202020204" pitchFamily="34" charset="0"/>
              </a:rPr>
              <a:t>ABLE exists to ensure that those who are marginalized, DISENFRANCHISED  and left to fend for themselves HAVE access to life-changing clinical counseling AND WELLNESS services.  MAKING PROVISION FOR THEM TO  now walk through a safe, professional venue that has them AND THEIR NETWORTH in mind, THROUGH THE ABLE NETWORK OF SERVANT LEADERS AND COLLABORATIVE PARTNERS. </a:t>
            </a:r>
          </a:p>
          <a:p>
            <a:pPr marL="0" lvl="0" indent="0" algn="ctr">
              <a:lnSpc>
                <a:spcPct val="110000"/>
              </a:lnSpc>
              <a:buSzPts val="1913"/>
              <a:buNone/>
            </a:pPr>
            <a:endParaRPr lang="en-US" sz="1000" b="1" dirty="0">
              <a:solidFill>
                <a:schemeClr val="tx1">
                  <a:lumMod val="85000"/>
                  <a:lumOff val="15000"/>
                </a:schemeClr>
              </a:solidFill>
              <a:latin typeface="Arial" panose="020B0604020202020204" pitchFamily="34" charset="0"/>
              <a:cs typeface="Arial" panose="020B0604020202020204" pitchFamily="34" charset="0"/>
            </a:endParaRPr>
          </a:p>
          <a:p>
            <a:pPr marL="0" lvl="0" indent="0" algn="ctr">
              <a:lnSpc>
                <a:spcPct val="110000"/>
              </a:lnSpc>
              <a:buSzPts val="1913"/>
              <a:buNone/>
            </a:pPr>
            <a:r>
              <a:rPr lang="en-US" sz="1000" b="1" dirty="0">
                <a:solidFill>
                  <a:schemeClr val="tx1">
                    <a:lumMod val="85000"/>
                    <a:lumOff val="15000"/>
                  </a:schemeClr>
                </a:solidFill>
                <a:latin typeface="Arial" panose="020B0604020202020204" pitchFamily="34" charset="0"/>
                <a:cs typeface="Arial" panose="020B0604020202020204" pitchFamily="34" charset="0"/>
              </a:rPr>
              <a:t>It is a trusting place that has introduced</a:t>
            </a:r>
            <a:r>
              <a:rPr lang="en-US" sz="1000" dirty="0">
                <a:solidFill>
                  <a:schemeClr val="tx1">
                    <a:lumMod val="85000"/>
                    <a:lumOff val="15000"/>
                  </a:schemeClr>
                </a:solidFill>
                <a:latin typeface="Arial" panose="020B0604020202020204" pitchFamily="34" charset="0"/>
                <a:cs typeface="Arial" panose="020B0604020202020204" pitchFamily="34" charset="0"/>
              </a:rPr>
              <a:t> a reality that says you are deserving  of the luxury afforded to those with finance and access.  This strengthens a poor or marginalized persons resolve to not throw in the towel, BUT INSTEAD JOIN FORCES TO combat the labels and </a:t>
            </a:r>
            <a:r>
              <a:rPr lang="en-US" sz="1000" dirty="0" err="1">
                <a:solidFill>
                  <a:schemeClr val="tx1">
                    <a:lumMod val="85000"/>
                    <a:lumOff val="15000"/>
                  </a:schemeClr>
                </a:solidFill>
                <a:latin typeface="Arial" panose="020B0604020202020204" pitchFamily="34" charset="0"/>
                <a:cs typeface="Arial" panose="020B0604020202020204" pitchFamily="34" charset="0"/>
              </a:rPr>
              <a:t>stigmaS</a:t>
            </a:r>
            <a:r>
              <a:rPr lang="en-US" sz="1000" dirty="0">
                <a:solidFill>
                  <a:schemeClr val="tx1">
                    <a:lumMod val="85000"/>
                    <a:lumOff val="15000"/>
                  </a:schemeClr>
                </a:solidFill>
                <a:latin typeface="Arial" panose="020B0604020202020204" pitchFamily="34" charset="0"/>
                <a:cs typeface="Arial" panose="020B0604020202020204" pitchFamily="34" charset="0"/>
              </a:rPr>
              <a:t> associated with MARGNALIZED COMMUNITIES. </a:t>
            </a:r>
          </a:p>
          <a:p>
            <a:pPr marL="0" lvl="0" indent="0" algn="ctr">
              <a:lnSpc>
                <a:spcPct val="110000"/>
              </a:lnSpc>
              <a:buSzPts val="1913"/>
              <a:buNone/>
            </a:pPr>
            <a:endParaRPr lang="en-US" sz="1000" dirty="0">
              <a:solidFill>
                <a:schemeClr val="tx1">
                  <a:lumMod val="85000"/>
                  <a:lumOff val="15000"/>
                </a:schemeClr>
              </a:solidFill>
              <a:latin typeface="Arial" panose="020B0604020202020204" pitchFamily="34" charset="0"/>
              <a:cs typeface="Arial" panose="020B0604020202020204" pitchFamily="34" charset="0"/>
            </a:endParaRPr>
          </a:p>
          <a:p>
            <a:pPr marL="0" lvl="0" indent="0" algn="ctr">
              <a:lnSpc>
                <a:spcPct val="110000"/>
              </a:lnSpc>
              <a:buClr>
                <a:schemeClr val="dk2"/>
              </a:buClr>
              <a:buSzPts val="1913"/>
              <a:buNone/>
            </a:pPr>
            <a:r>
              <a:rPr lang="en-US" sz="1000" dirty="0">
                <a:solidFill>
                  <a:schemeClr val="tx1">
                    <a:lumMod val="85000"/>
                    <a:lumOff val="15000"/>
                  </a:schemeClr>
                </a:solidFill>
                <a:latin typeface="Arial" panose="020B0604020202020204" pitchFamily="34" charset="0"/>
                <a:cs typeface="Arial" panose="020B0604020202020204" pitchFamily="34" charset="0"/>
              </a:rPr>
              <a:t>This sums up the impact of ABLE’s history.  We turn no one away, we find a way to accommodate.  we also re-educate THEM about the importance of clinical counseling as a necessity for all.  We have coined it in our tag line </a:t>
            </a:r>
          </a:p>
          <a:p>
            <a:pPr marL="0" lvl="0" indent="0" algn="ctr">
              <a:lnSpc>
                <a:spcPct val="110000"/>
              </a:lnSpc>
              <a:buClr>
                <a:schemeClr val="dk2"/>
              </a:buClr>
              <a:buSzPts val="1913"/>
              <a:buNone/>
            </a:pPr>
            <a:r>
              <a:rPr lang="en-US" sz="1000" dirty="0">
                <a:solidFill>
                  <a:schemeClr val="tx1">
                    <a:lumMod val="85000"/>
                    <a:lumOff val="15000"/>
                  </a:schemeClr>
                </a:solidFill>
                <a:latin typeface="Arial" panose="020B0604020202020204" pitchFamily="34" charset="0"/>
                <a:cs typeface="Arial" panose="020B0604020202020204" pitchFamily="34" charset="0"/>
              </a:rPr>
              <a:t>“</a:t>
            </a:r>
            <a:r>
              <a:rPr lang="en-US" sz="1000" b="1" dirty="0">
                <a:solidFill>
                  <a:schemeClr val="tx1">
                    <a:lumMod val="85000"/>
                    <a:lumOff val="15000"/>
                  </a:schemeClr>
                </a:solidFill>
                <a:latin typeface="Arial" panose="020B0604020202020204" pitchFamily="34" charset="0"/>
                <a:cs typeface="Arial" panose="020B0604020202020204" pitchFamily="34" charset="0"/>
              </a:rPr>
              <a:t>Mental Health is Everyone’s Wealth”!</a:t>
            </a:r>
          </a:p>
          <a:p>
            <a:pPr>
              <a:lnSpc>
                <a:spcPct val="110000"/>
              </a:lnSpc>
            </a:pPr>
            <a:endParaRPr lang="en-US" sz="1000" dirty="0">
              <a:solidFill>
                <a:schemeClr val="tx1">
                  <a:lumMod val="85000"/>
                  <a:lumOff val="15000"/>
                </a:schemeClr>
              </a:solidFill>
            </a:endParaRPr>
          </a:p>
        </p:txBody>
      </p:sp>
    </p:spTree>
    <p:extLst>
      <p:ext uri="{BB962C8B-B14F-4D97-AF65-F5344CB8AC3E}">
        <p14:creationId xmlns:p14="http://schemas.microsoft.com/office/powerpoint/2010/main" val="3457071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FA33A-9693-A749-9632-BC9C5C27A3A4}"/>
              </a:ext>
            </a:extLst>
          </p:cNvPr>
          <p:cNvSpPr>
            <a:spLocks noGrp="1"/>
          </p:cNvSpPr>
          <p:nvPr>
            <p:ph type="title"/>
          </p:nvPr>
        </p:nvSpPr>
        <p:spPr/>
        <p:txBody>
          <a:bodyPr/>
          <a:lstStyle/>
          <a:p>
            <a:r>
              <a:rPr lang="en-US" dirty="0"/>
              <a:t>0ur 2019 client impact</a:t>
            </a:r>
          </a:p>
        </p:txBody>
      </p:sp>
      <p:sp>
        <p:nvSpPr>
          <p:cNvPr id="4" name="Text Placeholder 3">
            <a:extLst>
              <a:ext uri="{FF2B5EF4-FFF2-40B4-BE49-F238E27FC236}">
                <a16:creationId xmlns:a16="http://schemas.microsoft.com/office/drawing/2014/main" id="{B371E76B-833F-E64D-9C5B-C96AE9C75243}"/>
              </a:ext>
            </a:extLst>
          </p:cNvPr>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Quarter 1 of 2019</a:t>
            </a:r>
          </a:p>
          <a:p>
            <a:endParaRPr lang="en-US" dirty="0"/>
          </a:p>
        </p:txBody>
      </p:sp>
      <p:sp>
        <p:nvSpPr>
          <p:cNvPr id="3" name="Content Placeholder 2">
            <a:extLst>
              <a:ext uri="{FF2B5EF4-FFF2-40B4-BE49-F238E27FC236}">
                <a16:creationId xmlns:a16="http://schemas.microsoft.com/office/drawing/2014/main" id="{2FEE2DD9-85CF-184B-BCD9-42EBAFBA54CF}"/>
              </a:ext>
            </a:extLst>
          </p:cNvPr>
          <p:cNvSpPr>
            <a:spLocks noGrp="1"/>
          </p:cNvSpPr>
          <p:nvPr>
            <p:ph sz="quarter" idx="13"/>
          </p:nvPr>
        </p:nvSpPr>
        <p:spPr/>
        <p:txBody>
          <a:bodyPr>
            <a:normAutofit fontScale="32500" lnSpcReduction="20000"/>
          </a:bodyPr>
          <a:lstStyle/>
          <a:p>
            <a:pPr marL="0" lvl="0" indent="0">
              <a:buClr>
                <a:schemeClr val="dk2"/>
              </a:buClr>
              <a:buSzPts val="1913"/>
              <a:buNone/>
            </a:pPr>
            <a:r>
              <a:rPr lang="en-US" sz="2500" b="1" dirty="0">
                <a:latin typeface="Arial" panose="020B0604020202020204" pitchFamily="34" charset="0"/>
                <a:cs typeface="Arial" panose="020B0604020202020204" pitchFamily="34" charset="0"/>
              </a:rPr>
              <a:t>100% </a:t>
            </a:r>
            <a:r>
              <a:rPr lang="en-US" sz="2500" dirty="0">
                <a:latin typeface="Arial" panose="020B0604020202020204" pitchFamily="34" charset="0"/>
                <a:cs typeface="Arial" panose="020B0604020202020204" pitchFamily="34" charset="0"/>
              </a:rPr>
              <a:t>of clients strongly agreed or agreed that their therapist was sensitive to their needs and concerns </a:t>
            </a:r>
          </a:p>
          <a:p>
            <a:pPr marL="0" lvl="0" indent="0">
              <a:buClr>
                <a:schemeClr val="dk2"/>
              </a:buClr>
              <a:buSzPts val="1913"/>
              <a:buNone/>
            </a:pPr>
            <a:r>
              <a:rPr lang="en-US" sz="2500" b="1" dirty="0">
                <a:latin typeface="Arial" panose="020B0604020202020204" pitchFamily="34" charset="0"/>
                <a:cs typeface="Arial" panose="020B0604020202020204" pitchFamily="34" charset="0"/>
              </a:rPr>
              <a:t>76% </a:t>
            </a:r>
            <a:r>
              <a:rPr lang="en-US" sz="2500" dirty="0">
                <a:latin typeface="Arial" panose="020B0604020202020204" pitchFamily="34" charset="0"/>
                <a:cs typeface="Arial" panose="020B0604020202020204" pitchFamily="34" charset="0"/>
              </a:rPr>
              <a:t>of clients strongly agreed or agreed that they viewed the issues in their life from a different perspective</a:t>
            </a:r>
          </a:p>
          <a:p>
            <a:pPr marL="0" lvl="0" indent="0">
              <a:buClr>
                <a:schemeClr val="dk2"/>
              </a:buClr>
              <a:buSzPts val="1913"/>
              <a:buNone/>
            </a:pPr>
            <a:r>
              <a:rPr lang="en-US" sz="2500" b="1" dirty="0">
                <a:latin typeface="Arial" panose="020B0604020202020204" pitchFamily="34" charset="0"/>
                <a:cs typeface="Arial" panose="020B0604020202020204" pitchFamily="34" charset="0"/>
              </a:rPr>
              <a:t>93% </a:t>
            </a:r>
            <a:r>
              <a:rPr lang="en-US" sz="2500" dirty="0">
                <a:latin typeface="Arial" panose="020B0604020202020204" pitchFamily="34" charset="0"/>
                <a:cs typeface="Arial" panose="020B0604020202020204" pitchFamily="34" charset="0"/>
              </a:rPr>
              <a:t>of clients strongly agreed or agreed that ABLE helped them deal with the issues that brought them here </a:t>
            </a:r>
          </a:p>
          <a:p>
            <a:pPr marL="0" lvl="0" indent="0">
              <a:buClr>
                <a:schemeClr val="dk2"/>
              </a:buClr>
              <a:buSzPts val="1913"/>
              <a:buNone/>
            </a:pPr>
            <a:r>
              <a:rPr lang="en-US" sz="2500" b="1" dirty="0">
                <a:latin typeface="Arial" panose="020B0604020202020204" pitchFamily="34" charset="0"/>
                <a:cs typeface="Arial" panose="020B0604020202020204" pitchFamily="34" charset="0"/>
              </a:rPr>
              <a:t>100% </a:t>
            </a:r>
            <a:r>
              <a:rPr lang="en-US" sz="2500" dirty="0">
                <a:latin typeface="Arial" panose="020B0604020202020204" pitchFamily="34" charset="0"/>
                <a:cs typeface="Arial" panose="020B0604020202020204" pitchFamily="34" charset="0"/>
              </a:rPr>
              <a:t>of clients would recommend ABLE to others in need of services </a:t>
            </a:r>
          </a:p>
          <a:p>
            <a:pPr marL="0" lvl="0" indent="0">
              <a:buClr>
                <a:schemeClr val="dk2"/>
              </a:buClr>
              <a:buSzPts val="1913"/>
              <a:buNone/>
            </a:pPr>
            <a:r>
              <a:rPr lang="en-US" sz="2500" b="1" dirty="0">
                <a:latin typeface="Arial" panose="020B0604020202020204" pitchFamily="34" charset="0"/>
                <a:cs typeface="Arial" panose="020B0604020202020204" pitchFamily="34" charset="0"/>
              </a:rPr>
              <a:t>100% </a:t>
            </a:r>
            <a:r>
              <a:rPr lang="en-US" sz="2500" dirty="0">
                <a:latin typeface="Arial" panose="020B0604020202020204" pitchFamily="34" charset="0"/>
                <a:cs typeface="Arial" panose="020B0604020202020204" pitchFamily="34" charset="0"/>
              </a:rPr>
              <a:t>of clients would return to ABLE in the future </a:t>
            </a:r>
          </a:p>
          <a:p>
            <a:pPr marL="0" lvl="0" indent="0">
              <a:buClr>
                <a:schemeClr val="dk2"/>
              </a:buClr>
              <a:buSzPts val="1913"/>
              <a:buNone/>
            </a:pPr>
            <a:r>
              <a:rPr lang="en-US" sz="2500" b="1" dirty="0">
                <a:latin typeface="Arial" panose="020B0604020202020204" pitchFamily="34" charset="0"/>
                <a:cs typeface="Arial" panose="020B0604020202020204" pitchFamily="34" charset="0"/>
              </a:rPr>
              <a:t>84% </a:t>
            </a:r>
            <a:r>
              <a:rPr lang="en-US" sz="2500" dirty="0">
                <a:latin typeface="Arial" panose="020B0604020202020204" pitchFamily="34" charset="0"/>
                <a:cs typeface="Arial" panose="020B0604020202020204" pitchFamily="34" charset="0"/>
              </a:rPr>
              <a:t>of clients believed the office is warm and inviting </a:t>
            </a:r>
          </a:p>
          <a:p>
            <a:pPr marL="0" lvl="0" indent="0">
              <a:buClr>
                <a:schemeClr val="dk2"/>
              </a:buClr>
              <a:buSzPts val="1913"/>
              <a:buNone/>
            </a:pPr>
            <a:r>
              <a:rPr lang="en-US" sz="2500" b="1" dirty="0">
                <a:latin typeface="Arial" panose="020B0604020202020204" pitchFamily="34" charset="0"/>
                <a:cs typeface="Arial" panose="020B0604020202020204" pitchFamily="34" charset="0"/>
              </a:rPr>
              <a:t>100% </a:t>
            </a:r>
            <a:r>
              <a:rPr lang="en-US" sz="2500" dirty="0">
                <a:latin typeface="Arial" panose="020B0604020202020204" pitchFamily="34" charset="0"/>
                <a:cs typeface="Arial" panose="020B0604020202020204" pitchFamily="34" charset="0"/>
              </a:rPr>
              <a:t>of clients reported that their overall experience at I AM ABLE was positive </a:t>
            </a:r>
          </a:p>
          <a:p>
            <a:endParaRPr lang="en-US" dirty="0"/>
          </a:p>
        </p:txBody>
      </p:sp>
      <p:sp>
        <p:nvSpPr>
          <p:cNvPr id="5" name="Text Placeholder 4">
            <a:extLst>
              <a:ext uri="{FF2B5EF4-FFF2-40B4-BE49-F238E27FC236}">
                <a16:creationId xmlns:a16="http://schemas.microsoft.com/office/drawing/2014/main" id="{3BF779A6-D6DD-1A4C-9088-03038C9709CF}"/>
              </a:ext>
            </a:extLst>
          </p:cNvPr>
          <p:cNvSpPr>
            <a:spLocks noGrp="1"/>
          </p:cNvSpPr>
          <p:nvPr>
            <p:ph type="body" sz="quarter" idx="3"/>
          </p:nvPr>
        </p:nvSpPr>
        <p:spPr/>
        <p:txBody>
          <a:bodyPr/>
          <a:lstStyle/>
          <a:p>
            <a:pPr lvl="0">
              <a:lnSpc>
                <a:spcPct val="80000"/>
              </a:lnSpc>
              <a:buClr>
                <a:schemeClr val="dk2"/>
              </a:buClr>
              <a:buSzPts val="1913"/>
            </a:pPr>
            <a:endParaRPr lang="en-US" dirty="0"/>
          </a:p>
          <a:p>
            <a:pPr lvl="0">
              <a:lnSpc>
                <a:spcPct val="80000"/>
              </a:lnSpc>
              <a:buClr>
                <a:schemeClr val="dk2"/>
              </a:buClr>
              <a:buSzPts val="1913"/>
            </a:pPr>
            <a:r>
              <a:rPr lang="en-US" dirty="0"/>
              <a:t>Quarter 3 of 2019  </a:t>
            </a:r>
          </a:p>
          <a:p>
            <a:endParaRPr lang="en-US" dirty="0"/>
          </a:p>
        </p:txBody>
      </p:sp>
      <p:sp>
        <p:nvSpPr>
          <p:cNvPr id="6" name="Content Placeholder 5">
            <a:extLst>
              <a:ext uri="{FF2B5EF4-FFF2-40B4-BE49-F238E27FC236}">
                <a16:creationId xmlns:a16="http://schemas.microsoft.com/office/drawing/2014/main" id="{AD5DB176-0E24-7A41-A96E-64617FEE5348}"/>
              </a:ext>
            </a:extLst>
          </p:cNvPr>
          <p:cNvSpPr>
            <a:spLocks noGrp="1"/>
          </p:cNvSpPr>
          <p:nvPr>
            <p:ph sz="quarter" idx="14"/>
          </p:nvPr>
        </p:nvSpPr>
        <p:spPr/>
        <p:txBody>
          <a:bodyPr>
            <a:normAutofit fontScale="40000" lnSpcReduction="20000"/>
          </a:bodyPr>
          <a:lstStyle/>
          <a:p>
            <a:pPr marL="0" lvl="0" indent="0">
              <a:buClr>
                <a:schemeClr val="dk2"/>
              </a:buClr>
              <a:buSzPts val="1913"/>
              <a:buNone/>
            </a:pPr>
            <a:r>
              <a:rPr lang="en-US" b="1" dirty="0">
                <a:latin typeface="Arial" panose="020B0604020202020204" pitchFamily="34" charset="0"/>
                <a:cs typeface="Arial" panose="020B0604020202020204" pitchFamily="34" charset="0"/>
              </a:rPr>
              <a:t>93% </a:t>
            </a:r>
            <a:r>
              <a:rPr lang="en-US" dirty="0">
                <a:latin typeface="Arial" panose="020B0604020202020204" pitchFamily="34" charset="0"/>
                <a:cs typeface="Arial" panose="020B0604020202020204" pitchFamily="34" charset="0"/>
              </a:rPr>
              <a:t>of clients strongly agreed or agreed that their therapist was sensitive to their needs and concerns </a:t>
            </a:r>
          </a:p>
          <a:p>
            <a:pPr marL="0" lvl="0" indent="0">
              <a:buClr>
                <a:schemeClr val="dk2"/>
              </a:buClr>
              <a:buSzPts val="1913"/>
              <a:buNone/>
            </a:pPr>
            <a:r>
              <a:rPr lang="en-US" b="1" dirty="0">
                <a:latin typeface="Arial" panose="020B0604020202020204" pitchFamily="34" charset="0"/>
                <a:cs typeface="Arial" panose="020B0604020202020204" pitchFamily="34" charset="0"/>
              </a:rPr>
              <a:t>100% </a:t>
            </a:r>
            <a:r>
              <a:rPr lang="en-US" dirty="0">
                <a:latin typeface="Arial" panose="020B0604020202020204" pitchFamily="34" charset="0"/>
                <a:cs typeface="Arial" panose="020B0604020202020204" pitchFamily="34" charset="0"/>
              </a:rPr>
              <a:t>of clients strongly agreed or agreed that they viewed the issues in their life from a different perspective</a:t>
            </a:r>
          </a:p>
          <a:p>
            <a:pPr marL="0" lvl="0" indent="0">
              <a:buClr>
                <a:schemeClr val="dk2"/>
              </a:buClr>
              <a:buSzPts val="1913"/>
              <a:buNone/>
            </a:pPr>
            <a:r>
              <a:rPr lang="en-US" b="1" dirty="0">
                <a:latin typeface="Arial" panose="020B0604020202020204" pitchFamily="34" charset="0"/>
                <a:cs typeface="Arial" panose="020B0604020202020204" pitchFamily="34" charset="0"/>
              </a:rPr>
              <a:t>100% </a:t>
            </a:r>
            <a:r>
              <a:rPr lang="en-US" dirty="0">
                <a:latin typeface="Arial" panose="020B0604020202020204" pitchFamily="34" charset="0"/>
                <a:cs typeface="Arial" panose="020B0604020202020204" pitchFamily="34" charset="0"/>
              </a:rPr>
              <a:t>of clients strongly agreed or agreed that ABLE helped them deal with the issues that brought them here </a:t>
            </a:r>
          </a:p>
          <a:p>
            <a:pPr marL="0" lvl="0" indent="0">
              <a:buClr>
                <a:schemeClr val="dk2"/>
              </a:buClr>
              <a:buSzPts val="1913"/>
              <a:buNone/>
            </a:pPr>
            <a:r>
              <a:rPr lang="en-US" b="1" dirty="0">
                <a:latin typeface="Arial" panose="020B0604020202020204" pitchFamily="34" charset="0"/>
                <a:cs typeface="Arial" panose="020B0604020202020204" pitchFamily="34" charset="0"/>
              </a:rPr>
              <a:t>100% </a:t>
            </a:r>
            <a:r>
              <a:rPr lang="en-US" dirty="0">
                <a:latin typeface="Arial" panose="020B0604020202020204" pitchFamily="34" charset="0"/>
                <a:cs typeface="Arial" panose="020B0604020202020204" pitchFamily="34" charset="0"/>
              </a:rPr>
              <a:t>of clients would recommend ABLE to others in need of services </a:t>
            </a:r>
          </a:p>
          <a:p>
            <a:pPr marL="0" lvl="0" indent="0">
              <a:buClr>
                <a:schemeClr val="dk2"/>
              </a:buClr>
              <a:buSzPts val="1913"/>
              <a:buNone/>
            </a:pPr>
            <a:r>
              <a:rPr lang="en-US" b="1" dirty="0">
                <a:latin typeface="Arial" panose="020B0604020202020204" pitchFamily="34" charset="0"/>
                <a:cs typeface="Arial" panose="020B0604020202020204" pitchFamily="34" charset="0"/>
              </a:rPr>
              <a:t>100% </a:t>
            </a:r>
            <a:r>
              <a:rPr lang="en-US" dirty="0">
                <a:latin typeface="Arial" panose="020B0604020202020204" pitchFamily="34" charset="0"/>
                <a:cs typeface="Arial" panose="020B0604020202020204" pitchFamily="34" charset="0"/>
              </a:rPr>
              <a:t>of clients would return to ABLE in the future </a:t>
            </a:r>
          </a:p>
          <a:p>
            <a:pPr marL="0" lvl="0" indent="0">
              <a:buClr>
                <a:schemeClr val="dk2"/>
              </a:buClr>
              <a:buSzPts val="1913"/>
              <a:buNone/>
            </a:pPr>
            <a:r>
              <a:rPr lang="en-US" b="1" dirty="0">
                <a:latin typeface="Arial" panose="020B0604020202020204" pitchFamily="34" charset="0"/>
                <a:cs typeface="Arial" panose="020B0604020202020204" pitchFamily="34" charset="0"/>
              </a:rPr>
              <a:t>100%</a:t>
            </a:r>
            <a:r>
              <a:rPr lang="en-US" dirty="0">
                <a:latin typeface="Arial" panose="020B0604020202020204" pitchFamily="34" charset="0"/>
                <a:cs typeface="Arial" panose="020B0604020202020204" pitchFamily="34" charset="0"/>
              </a:rPr>
              <a:t> of clients believed the office is warm and inviting </a:t>
            </a:r>
          </a:p>
          <a:p>
            <a:pPr marL="0" lvl="0" indent="0">
              <a:buClr>
                <a:schemeClr val="dk2"/>
              </a:buClr>
              <a:buSzPts val="1913"/>
              <a:buNone/>
            </a:pPr>
            <a:r>
              <a:rPr lang="en-US" b="1" dirty="0">
                <a:latin typeface="Arial" panose="020B0604020202020204" pitchFamily="34" charset="0"/>
                <a:cs typeface="Arial" panose="020B0604020202020204" pitchFamily="34" charset="0"/>
              </a:rPr>
              <a:t>100% </a:t>
            </a:r>
            <a:r>
              <a:rPr lang="en-US" dirty="0">
                <a:latin typeface="Arial" panose="020B0604020202020204" pitchFamily="34" charset="0"/>
                <a:cs typeface="Arial" panose="020B0604020202020204" pitchFamily="34" charset="0"/>
              </a:rPr>
              <a:t>of clients reported that their overall experience at I AM ABLE was positive </a:t>
            </a:r>
          </a:p>
          <a:p>
            <a:endParaRPr lang="en-US" dirty="0"/>
          </a:p>
        </p:txBody>
      </p:sp>
    </p:spTree>
    <p:extLst>
      <p:ext uri="{BB962C8B-B14F-4D97-AF65-F5344CB8AC3E}">
        <p14:creationId xmlns:p14="http://schemas.microsoft.com/office/powerpoint/2010/main" val="3253806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28D430-56EA-45B9-8632-927BEBF029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Freeform: Shape 9">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A54A78B-4417-4B4A-82E2-0B32A6413FD4}"/>
              </a:ext>
            </a:extLst>
          </p:cNvPr>
          <p:cNvSpPr>
            <a:spLocks noGrp="1"/>
          </p:cNvSpPr>
          <p:nvPr>
            <p:ph type="title"/>
          </p:nvPr>
        </p:nvSpPr>
        <p:spPr>
          <a:xfrm>
            <a:off x="1286933" y="1061660"/>
            <a:ext cx="9618133" cy="1043108"/>
          </a:xfrm>
        </p:spPr>
        <p:txBody>
          <a:bodyPr>
            <a:normAutofit/>
          </a:bodyPr>
          <a:lstStyle/>
          <a:p>
            <a:pPr algn="ctr"/>
            <a:r>
              <a:rPr lang="en-US" sz="4800"/>
              <a:t>Aspiration statement </a:t>
            </a:r>
          </a:p>
        </p:txBody>
      </p:sp>
      <p:sp>
        <p:nvSpPr>
          <p:cNvPr id="3" name="Content Placeholder 2">
            <a:extLst>
              <a:ext uri="{FF2B5EF4-FFF2-40B4-BE49-F238E27FC236}">
                <a16:creationId xmlns:a16="http://schemas.microsoft.com/office/drawing/2014/main" id="{1E2CC7FC-054C-6442-843C-0E2B1BF5899E}"/>
              </a:ext>
            </a:extLst>
          </p:cNvPr>
          <p:cNvSpPr>
            <a:spLocks noGrp="1"/>
          </p:cNvSpPr>
          <p:nvPr>
            <p:ph sz="quarter" idx="13"/>
          </p:nvPr>
        </p:nvSpPr>
        <p:spPr>
          <a:xfrm>
            <a:off x="1286933" y="2226681"/>
            <a:ext cx="9618133" cy="3586290"/>
          </a:xfrm>
        </p:spPr>
        <p:txBody>
          <a:bodyPr>
            <a:normAutofit/>
          </a:bodyPr>
          <a:lstStyle/>
          <a:p>
            <a:pPr marL="0" lvl="0" indent="0" algn="ctr">
              <a:buSzPts val="4000"/>
              <a:buNone/>
            </a:pPr>
            <a:r>
              <a:rPr lang="en-US" sz="1800" dirty="0">
                <a:solidFill>
                  <a:schemeClr val="tx1">
                    <a:lumMod val="85000"/>
                    <a:lumOff val="15000"/>
                  </a:schemeClr>
                </a:solidFill>
                <a:latin typeface="Arial" panose="020B0604020202020204" pitchFamily="34" charset="0"/>
                <a:cs typeface="Arial" panose="020B0604020202020204" pitchFamily="34" charset="0"/>
              </a:rPr>
              <a:t>I AM ABLE is committed to creating opportunities where every person is empowered to become a meaningful, stabilizing force in the community.  </a:t>
            </a:r>
          </a:p>
          <a:p>
            <a:pPr marL="0" lvl="0" indent="0" algn="ctr">
              <a:buSzPts val="4000"/>
              <a:buNone/>
            </a:pPr>
            <a:r>
              <a:rPr lang="en-US" sz="1800" dirty="0">
                <a:solidFill>
                  <a:schemeClr val="tx1">
                    <a:lumMod val="85000"/>
                    <a:lumOff val="15000"/>
                  </a:schemeClr>
                </a:solidFill>
                <a:latin typeface="Arial" panose="020B0604020202020204" pitchFamily="34" charset="0"/>
                <a:cs typeface="Arial" panose="020B0604020202020204" pitchFamily="34" charset="0"/>
              </a:rPr>
              <a:t>Guided by our faith, ABLE invests in human potential that builds strong, caring, and vibrant families.</a:t>
            </a:r>
          </a:p>
        </p:txBody>
      </p:sp>
    </p:spTree>
    <p:extLst>
      <p:ext uri="{BB962C8B-B14F-4D97-AF65-F5344CB8AC3E}">
        <p14:creationId xmlns:p14="http://schemas.microsoft.com/office/powerpoint/2010/main" val="1679106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59A3-0C9F-614C-BAAE-30D15AB559C8}"/>
              </a:ext>
            </a:extLst>
          </p:cNvPr>
          <p:cNvSpPr>
            <a:spLocks noGrp="1"/>
          </p:cNvSpPr>
          <p:nvPr>
            <p:ph type="title"/>
          </p:nvPr>
        </p:nvSpPr>
        <p:spPr/>
        <p:txBody>
          <a:bodyPr/>
          <a:lstStyle/>
          <a:p>
            <a:r>
              <a:rPr lang="en-US" dirty="0"/>
              <a:t>Revenue by source </a:t>
            </a:r>
            <a:r>
              <a:rPr lang="en-US" dirty="0" err="1"/>
              <a:t>fy</a:t>
            </a:r>
            <a:r>
              <a:rPr lang="en-US" dirty="0"/>
              <a:t> 2019</a:t>
            </a:r>
          </a:p>
        </p:txBody>
      </p:sp>
      <p:sp>
        <p:nvSpPr>
          <p:cNvPr id="18" name="Content Placeholder 17">
            <a:extLst>
              <a:ext uri="{FF2B5EF4-FFF2-40B4-BE49-F238E27FC236}">
                <a16:creationId xmlns:a16="http://schemas.microsoft.com/office/drawing/2014/main" id="{7E5F07A4-B1EC-7545-AE6A-274028F0309F}"/>
              </a:ext>
            </a:extLst>
          </p:cNvPr>
          <p:cNvSpPr>
            <a:spLocks noGrp="1"/>
          </p:cNvSpPr>
          <p:nvPr>
            <p:ph sz="quarter" idx="14"/>
          </p:nvPr>
        </p:nvSpPr>
        <p:spPr/>
        <p:txBody>
          <a:bodyPr/>
          <a:lstStyle/>
          <a:p>
            <a:r>
              <a:rPr lang="en-US" dirty="0">
                <a:latin typeface="Arial" panose="020B0604020202020204" pitchFamily="34" charset="0"/>
                <a:cs typeface="Arial" panose="020B0604020202020204" pitchFamily="34" charset="0"/>
              </a:rPr>
              <a:t>Individual Donors - $40, 800 </a:t>
            </a:r>
          </a:p>
          <a:p>
            <a:r>
              <a:rPr lang="en-US" dirty="0">
                <a:latin typeface="Arial" panose="020B0604020202020204" pitchFamily="34" charset="0"/>
                <a:cs typeface="Arial" panose="020B0604020202020204" pitchFamily="34" charset="0"/>
              </a:rPr>
              <a:t>Corporate grants - $279,338</a:t>
            </a:r>
          </a:p>
          <a:p>
            <a:r>
              <a:rPr lang="en-US" dirty="0">
                <a:latin typeface="Arial" panose="020B0604020202020204" pitchFamily="34" charset="0"/>
                <a:cs typeface="Arial" panose="020B0604020202020204" pitchFamily="34" charset="0"/>
              </a:rPr>
              <a:t>Foundation grants - $1,382,811.75</a:t>
            </a:r>
          </a:p>
          <a:p>
            <a:r>
              <a:rPr lang="en-US" dirty="0">
                <a:latin typeface="Arial" panose="020B0604020202020204" pitchFamily="34" charset="0"/>
                <a:cs typeface="Arial" panose="020B0604020202020204" pitchFamily="34" charset="0"/>
              </a:rPr>
              <a:t>Earned income - $32,016.44</a:t>
            </a:r>
          </a:p>
          <a:p>
            <a:r>
              <a:rPr lang="en-US" dirty="0">
                <a:latin typeface="Arial" panose="020B0604020202020204" pitchFamily="34" charset="0"/>
                <a:cs typeface="Arial" panose="020B0604020202020204" pitchFamily="34" charset="0"/>
              </a:rPr>
              <a:t>Events - $24,143.25</a:t>
            </a:r>
          </a:p>
          <a:p>
            <a:r>
              <a:rPr lang="en-US" dirty="0">
                <a:latin typeface="Arial" panose="020B0604020202020204" pitchFamily="34" charset="0"/>
                <a:cs typeface="Arial" panose="020B0604020202020204" pitchFamily="34" charset="0"/>
              </a:rPr>
              <a:t>In-Kind - $5,000</a:t>
            </a:r>
          </a:p>
        </p:txBody>
      </p:sp>
      <p:graphicFrame>
        <p:nvGraphicFramePr>
          <p:cNvPr id="3" name="Chart 2">
            <a:extLst>
              <a:ext uri="{FF2B5EF4-FFF2-40B4-BE49-F238E27FC236}">
                <a16:creationId xmlns:a16="http://schemas.microsoft.com/office/drawing/2014/main" id="{11660B91-1E49-DF40-B236-B7E382BE5D41}"/>
              </a:ext>
            </a:extLst>
          </p:cNvPr>
          <p:cNvGraphicFramePr/>
          <p:nvPr>
            <p:extLst>
              <p:ext uri="{D42A27DB-BD31-4B8C-83A1-F6EECF244321}">
                <p14:modId xmlns:p14="http://schemas.microsoft.com/office/powerpoint/2010/main" val="2935594211"/>
              </p:ext>
            </p:extLst>
          </p:nvPr>
        </p:nvGraphicFramePr>
        <p:xfrm>
          <a:off x="278742" y="2023917"/>
          <a:ext cx="5715229" cy="33901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46219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TotalTime>
  <Words>1564</Words>
  <Application>Microsoft Office PowerPoint</Application>
  <PresentationFormat>Widescreen</PresentationFormat>
  <Paragraphs>162</Paragraphs>
  <Slides>15</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Bodoni 72 Oldstyle Book</vt:lpstr>
      <vt:lpstr>Calibri</vt:lpstr>
      <vt:lpstr>Impact</vt:lpstr>
      <vt:lpstr>Noto Sans Symbols</vt:lpstr>
      <vt:lpstr>Wingdings</vt:lpstr>
      <vt:lpstr>Main Event</vt:lpstr>
      <vt:lpstr>I AM ABLE Center for  family development, inc</vt:lpstr>
      <vt:lpstr>Opening </vt:lpstr>
      <vt:lpstr>The challenge </vt:lpstr>
      <vt:lpstr>Our solution</vt:lpstr>
      <vt:lpstr>Our approach – the able way</vt:lpstr>
      <vt:lpstr>Our impact</vt:lpstr>
      <vt:lpstr>0ur 2019 client impact</vt:lpstr>
      <vt:lpstr>Aspiration statement </vt:lpstr>
      <vt:lpstr>Revenue by source fy 2019</vt:lpstr>
      <vt:lpstr>Projected revenue by source next two years</vt:lpstr>
      <vt:lpstr> investment opportunity </vt:lpstr>
      <vt:lpstr>Ways to invest </vt:lpstr>
      <vt:lpstr>Our servant leadership management team</vt:lpstr>
      <vt:lpstr>closing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AM ABLE Center for  family development, inc</dc:title>
  <dc:creator>Evelyn Coker</dc:creator>
  <cp:lastModifiedBy>Novak, Cynthia</cp:lastModifiedBy>
  <cp:revision>10</cp:revision>
  <cp:lastPrinted>2019-10-11T19:11:49Z</cp:lastPrinted>
  <dcterms:created xsi:type="dcterms:W3CDTF">2019-10-11T18:35:03Z</dcterms:created>
  <dcterms:modified xsi:type="dcterms:W3CDTF">2020-01-31T16:30:58Z</dcterms:modified>
</cp:coreProperties>
</file>