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7" r:id="rId3"/>
    <p:sldId id="258" r:id="rId4"/>
    <p:sldId id="259" r:id="rId5"/>
    <p:sldId id="264" r:id="rId6"/>
    <p:sldId id="260" r:id="rId7"/>
    <p:sldId id="261" r:id="rId8"/>
    <p:sldId id="262" r:id="rId9"/>
    <p:sldId id="263" r:id="rId10"/>
    <p:sldId id="265" r:id="rId11"/>
    <p:sldId id="266" r:id="rId12"/>
    <p:sldId id="270" r:id="rId13"/>
    <p:sldId id="267" r:id="rId14"/>
    <p:sldId id="269" r:id="rId15"/>
    <p:sldId id="268" r:id="rId16"/>
    <p:sldId id="271" r:id="rId17"/>
    <p:sldId id="272" r:id="rId18"/>
    <p:sldId id="273" r:id="rId19"/>
    <p:sldId id="274" r:id="rId20"/>
    <p:sldId id="275" r:id="rId21"/>
    <p:sldId id="276" r:id="rId22"/>
    <p:sldId id="277" r:id="rId23"/>
    <p:sldId id="278"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5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5380C-D28A-46CF-BF11-7902EE43FEAF}" type="datetimeFigureOut">
              <a:rPr lang="en-US" smtClean="0"/>
              <a:t>1/24/2020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2CCA9F-5B37-4389-8CE1-AB7A80DAAA9A}" type="slidenum">
              <a:rPr lang="en-US" smtClean="0"/>
              <a:t>‹#›</a:t>
            </a:fld>
            <a:endParaRPr lang="en-US"/>
          </a:p>
        </p:txBody>
      </p:sp>
    </p:spTree>
    <p:extLst>
      <p:ext uri="{BB962C8B-B14F-4D97-AF65-F5344CB8AC3E}">
        <p14:creationId xmlns:p14="http://schemas.microsoft.com/office/powerpoint/2010/main" val="170466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DO: </a:t>
            </a:r>
            <a:endParaRPr lang="en-US" dirty="0"/>
          </a:p>
        </p:txBody>
      </p:sp>
      <p:sp>
        <p:nvSpPr>
          <p:cNvPr id="4" name="Slide Number Placeholder 3"/>
          <p:cNvSpPr>
            <a:spLocks noGrp="1"/>
          </p:cNvSpPr>
          <p:nvPr>
            <p:ph type="sldNum" sz="quarter" idx="10"/>
          </p:nvPr>
        </p:nvSpPr>
        <p:spPr/>
        <p:txBody>
          <a:bodyPr/>
          <a:lstStyle/>
          <a:p>
            <a:fld id="{3E2CCA9F-5B37-4389-8CE1-AB7A80DAAA9A}" type="slidenum">
              <a:rPr lang="en-US" smtClean="0"/>
              <a:t>10</a:t>
            </a:fld>
            <a:endParaRPr lang="en-US"/>
          </a:p>
        </p:txBody>
      </p:sp>
    </p:spTree>
    <p:extLst>
      <p:ext uri="{BB962C8B-B14F-4D97-AF65-F5344CB8AC3E}">
        <p14:creationId xmlns:p14="http://schemas.microsoft.com/office/powerpoint/2010/main" val="25534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CCA9F-5B37-4389-8CE1-AB7A80DAAA9A}" type="slidenum">
              <a:rPr lang="en-US" smtClean="0"/>
              <a:t>11</a:t>
            </a:fld>
            <a:endParaRPr lang="en-US"/>
          </a:p>
        </p:txBody>
      </p:sp>
    </p:spTree>
    <p:extLst>
      <p:ext uri="{BB962C8B-B14F-4D97-AF65-F5344CB8AC3E}">
        <p14:creationId xmlns:p14="http://schemas.microsoft.com/office/powerpoint/2010/main" val="3022749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CCA9F-5B37-4389-8CE1-AB7A80DAAA9A}" type="slidenum">
              <a:rPr lang="en-US" smtClean="0"/>
              <a:t>12</a:t>
            </a:fld>
            <a:endParaRPr lang="en-US"/>
          </a:p>
        </p:txBody>
      </p:sp>
    </p:spTree>
    <p:extLst>
      <p:ext uri="{BB962C8B-B14F-4D97-AF65-F5344CB8AC3E}">
        <p14:creationId xmlns:p14="http://schemas.microsoft.com/office/powerpoint/2010/main" val="74012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2CCA9F-5B37-4389-8CE1-AB7A80DAAA9A}" type="slidenum">
              <a:rPr lang="en-US" smtClean="0"/>
              <a:t>13</a:t>
            </a:fld>
            <a:endParaRPr lang="en-US"/>
          </a:p>
        </p:txBody>
      </p:sp>
    </p:spTree>
    <p:extLst>
      <p:ext uri="{BB962C8B-B14F-4D97-AF65-F5344CB8AC3E}">
        <p14:creationId xmlns:p14="http://schemas.microsoft.com/office/powerpoint/2010/main" val="1951200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DO:  NAME 1-2 FACTORS THAT MAKE RELATIONSHIP BUILDING CHALLENGING FOR YOU? POPCORN STYLE</a:t>
            </a:r>
            <a:endParaRPr lang="en-US" dirty="0"/>
          </a:p>
        </p:txBody>
      </p:sp>
      <p:sp>
        <p:nvSpPr>
          <p:cNvPr id="4" name="Slide Number Placeholder 3"/>
          <p:cNvSpPr>
            <a:spLocks noGrp="1"/>
          </p:cNvSpPr>
          <p:nvPr>
            <p:ph type="sldNum" sz="quarter" idx="10"/>
          </p:nvPr>
        </p:nvSpPr>
        <p:spPr/>
        <p:txBody>
          <a:bodyPr/>
          <a:lstStyle/>
          <a:p>
            <a:fld id="{3E2CCA9F-5B37-4389-8CE1-AB7A80DAAA9A}" type="slidenum">
              <a:rPr lang="en-US" smtClean="0"/>
              <a:t>15</a:t>
            </a:fld>
            <a:endParaRPr lang="en-US"/>
          </a:p>
        </p:txBody>
      </p:sp>
    </p:spTree>
    <p:extLst>
      <p:ext uri="{BB962C8B-B14F-4D97-AF65-F5344CB8AC3E}">
        <p14:creationId xmlns:p14="http://schemas.microsoft.com/office/powerpoint/2010/main" val="195348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DIFFERENCE IN THE FAITH ROOTED APPROACH TO ONE-ON-ONES</a:t>
            </a:r>
            <a:endParaRPr lang="en-US" dirty="0"/>
          </a:p>
        </p:txBody>
      </p:sp>
      <p:sp>
        <p:nvSpPr>
          <p:cNvPr id="4" name="Slide Number Placeholder 3"/>
          <p:cNvSpPr>
            <a:spLocks noGrp="1"/>
          </p:cNvSpPr>
          <p:nvPr>
            <p:ph type="sldNum" sz="quarter" idx="10"/>
          </p:nvPr>
        </p:nvSpPr>
        <p:spPr/>
        <p:txBody>
          <a:bodyPr/>
          <a:lstStyle/>
          <a:p>
            <a:fld id="{3E2CCA9F-5B37-4389-8CE1-AB7A80DAAA9A}" type="slidenum">
              <a:rPr lang="en-US" smtClean="0"/>
              <a:t>16</a:t>
            </a:fld>
            <a:endParaRPr lang="en-US"/>
          </a:p>
        </p:txBody>
      </p:sp>
    </p:spTree>
    <p:extLst>
      <p:ext uri="{BB962C8B-B14F-4D97-AF65-F5344CB8AC3E}">
        <p14:creationId xmlns:p14="http://schemas.microsoft.com/office/powerpoint/2010/main" val="1561254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2352B8-BCCE-41C1-A6C2-88BE57EF8ED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3325574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352B8-BCCE-41C1-A6C2-88BE57EF8ED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300378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352B8-BCCE-41C1-A6C2-88BE57EF8ED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2035679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352B8-BCCE-41C1-A6C2-88BE57EF8ED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3812628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2352B8-BCCE-41C1-A6C2-88BE57EF8EDB}" type="datetimeFigureOut">
              <a:rPr lang="en-US" smtClean="0"/>
              <a:t>1/24/2020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968696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2352B8-BCCE-41C1-A6C2-88BE57EF8ED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1096573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2352B8-BCCE-41C1-A6C2-88BE57EF8EDB}" type="datetimeFigureOut">
              <a:rPr lang="en-US" smtClean="0"/>
              <a:t>1/24/2020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2157103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2352B8-BCCE-41C1-A6C2-88BE57EF8EDB}" type="datetimeFigureOut">
              <a:rPr lang="en-US" smtClean="0"/>
              <a:t>1/24/2020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290819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2352B8-BCCE-41C1-A6C2-88BE57EF8EDB}" type="datetimeFigureOut">
              <a:rPr lang="en-US" smtClean="0"/>
              <a:t>1/24/2020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2975459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352B8-BCCE-41C1-A6C2-88BE57EF8ED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1166309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2352B8-BCCE-41C1-A6C2-88BE57EF8EDB}" type="datetimeFigureOut">
              <a:rPr lang="en-US" smtClean="0"/>
              <a:t>1/24/2020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153C5A-9EB5-497F-AC19-54F3B469B1D1}" type="slidenum">
              <a:rPr lang="en-US" smtClean="0"/>
              <a:t>‹#›</a:t>
            </a:fld>
            <a:endParaRPr lang="en-US"/>
          </a:p>
        </p:txBody>
      </p:sp>
    </p:spTree>
    <p:extLst>
      <p:ext uri="{BB962C8B-B14F-4D97-AF65-F5344CB8AC3E}">
        <p14:creationId xmlns:p14="http://schemas.microsoft.com/office/powerpoint/2010/main" val="3137812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2352B8-BCCE-41C1-A6C2-88BE57EF8EDB}" type="datetimeFigureOut">
              <a:rPr lang="en-US" smtClean="0"/>
              <a:t>1/24/2020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153C5A-9EB5-497F-AC19-54F3B469B1D1}" type="slidenum">
              <a:rPr lang="en-US" smtClean="0"/>
              <a:t>‹#›</a:t>
            </a:fld>
            <a:endParaRPr lang="en-US"/>
          </a:p>
        </p:txBody>
      </p:sp>
    </p:spTree>
    <p:extLst>
      <p:ext uri="{BB962C8B-B14F-4D97-AF65-F5344CB8AC3E}">
        <p14:creationId xmlns:p14="http://schemas.microsoft.com/office/powerpoint/2010/main" val="4071992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bwilson#@chipres.or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c.org/wp-content/uploads/2015/11/8-ORTHOPRAXY-LEADS-TO-REAL-ORTHODOXY.pdf" TargetMode="External"/><Relationship Id="rId2" Type="http://schemas.openxmlformats.org/officeDocument/2006/relationships/hyperlink" Target="https://cac.org/wp-content/uploads/2015/11/2-CONTEMPLATION-AND-COMPASSION-THE-SECOND-GAZE.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609600"/>
            <a:ext cx="8839200" cy="3733800"/>
          </a:xfrm>
        </p:spPr>
        <p:txBody>
          <a:bodyPr>
            <a:normAutofit/>
          </a:bodyPr>
          <a:lstStyle/>
          <a:p>
            <a:r>
              <a:rPr lang="en-US" sz="4000" b="1" dirty="0" smtClean="0">
                <a:solidFill>
                  <a:schemeClr val="accent3">
                    <a:lumMod val="50000"/>
                  </a:schemeClr>
                </a:solidFill>
                <a:latin typeface="+mn-lt"/>
              </a:rPr>
              <a:t>Convening at the Intersection</a:t>
            </a:r>
            <a:br>
              <a:rPr lang="en-US" sz="4000" b="1" dirty="0" smtClean="0">
                <a:solidFill>
                  <a:schemeClr val="accent3">
                    <a:lumMod val="50000"/>
                  </a:schemeClr>
                </a:solidFill>
                <a:latin typeface="+mn-lt"/>
              </a:rPr>
            </a:br>
            <a:r>
              <a:rPr lang="en-US" sz="4000" b="1" dirty="0" smtClean="0">
                <a:solidFill>
                  <a:schemeClr val="accent3">
                    <a:lumMod val="50000"/>
                  </a:schemeClr>
                </a:solidFill>
                <a:latin typeface="+mn-lt"/>
              </a:rPr>
              <a:t>of Trauma, Faith &amp; Resilience to</a:t>
            </a:r>
            <a:br>
              <a:rPr lang="en-US" sz="4000" b="1" dirty="0" smtClean="0">
                <a:solidFill>
                  <a:schemeClr val="accent3">
                    <a:lumMod val="50000"/>
                  </a:schemeClr>
                </a:solidFill>
                <a:latin typeface="+mn-lt"/>
              </a:rPr>
            </a:br>
            <a:r>
              <a:rPr lang="en-US" sz="4000" b="1" dirty="0" smtClean="0">
                <a:solidFill>
                  <a:schemeClr val="accent3">
                    <a:lumMod val="50000"/>
                  </a:schemeClr>
                </a:solidFill>
                <a:latin typeface="+mn-lt"/>
              </a:rPr>
              <a:t>Connect, Learn, Heal &amp; Serve</a:t>
            </a:r>
            <a:br>
              <a:rPr lang="en-US" sz="4000" b="1" dirty="0" smtClean="0">
                <a:solidFill>
                  <a:schemeClr val="accent3">
                    <a:lumMod val="50000"/>
                  </a:schemeClr>
                </a:solidFill>
                <a:latin typeface="+mn-lt"/>
              </a:rPr>
            </a:br>
            <a:r>
              <a:rPr lang="en-US" sz="4000" b="1" dirty="0" smtClean="0">
                <a:solidFill>
                  <a:schemeClr val="accent3">
                    <a:lumMod val="50000"/>
                  </a:schemeClr>
                </a:solidFill>
                <a:latin typeface="+mn-lt"/>
              </a:rPr>
              <a:t>January 30, 2020 </a:t>
            </a:r>
            <a:endParaRPr lang="en-US" sz="4000" b="1" dirty="0">
              <a:solidFill>
                <a:schemeClr val="accent3">
                  <a:lumMod val="50000"/>
                </a:schemeClr>
              </a:solidFill>
              <a:latin typeface="+mn-lt"/>
            </a:endParaRPr>
          </a:p>
        </p:txBody>
      </p:sp>
      <p:sp>
        <p:nvSpPr>
          <p:cNvPr id="3" name="Subtitle 2"/>
          <p:cNvSpPr>
            <a:spLocks noGrp="1"/>
          </p:cNvSpPr>
          <p:nvPr>
            <p:ph type="subTitle" idx="1"/>
          </p:nvPr>
        </p:nvSpPr>
        <p:spPr/>
        <p:txBody>
          <a:bodyPr/>
          <a:lstStyle/>
          <a:p>
            <a:endParaRPr lang="en-US" dirty="0"/>
          </a:p>
        </p:txBody>
      </p:sp>
      <p:pic>
        <p:nvPicPr>
          <p:cNvPr id="1026" name="Picture 2" descr="C:\Users\bwilson\Desktop\tree with symbols transparent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667000"/>
            <a:ext cx="7010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137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latin typeface="Comic Sans MS" panose="030F0702030302020204" pitchFamily="66" charset="0"/>
              </a:rPr>
              <a:t>FRAMEWORKS &amp; PRACTICAL TOOLS</a:t>
            </a:r>
            <a:endParaRPr lang="en-US"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lstStyle/>
          <a:p>
            <a:pPr marL="0" indent="0" algn="ctr">
              <a:buNone/>
            </a:pPr>
            <a:r>
              <a:rPr lang="en-US" dirty="0" smtClean="0"/>
              <a:t>  </a:t>
            </a:r>
            <a:r>
              <a:rPr lang="en-US" sz="3600" b="1" dirty="0" smtClean="0">
                <a:solidFill>
                  <a:srgbClr val="0070C0"/>
                </a:solidFill>
              </a:rPr>
              <a:t>RISKING CONNECTION®:</a:t>
            </a:r>
          </a:p>
          <a:p>
            <a:pPr marL="0" indent="0" algn="ctr">
              <a:buNone/>
            </a:pPr>
            <a:r>
              <a:rPr lang="en-US" sz="3600" b="1" dirty="0" smtClean="0">
                <a:solidFill>
                  <a:srgbClr val="0070C0"/>
                </a:solidFill>
              </a:rPr>
              <a:t>Trauma-Informed for Faith Communities</a:t>
            </a:r>
          </a:p>
          <a:p>
            <a:pPr marL="0" indent="0">
              <a:buNone/>
            </a:pPr>
            <a:r>
              <a:rPr lang="en-US" dirty="0" smtClean="0"/>
              <a:t>Teaches a </a:t>
            </a:r>
            <a:r>
              <a:rPr lang="en-US" b="1" dirty="0" smtClean="0">
                <a:solidFill>
                  <a:srgbClr val="0070C0"/>
                </a:solidFill>
              </a:rPr>
              <a:t>Relational Framework </a:t>
            </a:r>
            <a:r>
              <a:rPr lang="en-US" dirty="0" smtClean="0"/>
              <a:t>and skills that focuses on relationship as healing. </a:t>
            </a:r>
          </a:p>
          <a:p>
            <a:pPr marL="0" indent="0">
              <a:buNone/>
            </a:pPr>
            <a:r>
              <a:rPr lang="en-US" b="1" dirty="0" smtClean="0">
                <a:solidFill>
                  <a:srgbClr val="0070C0"/>
                </a:solidFill>
              </a:rPr>
              <a:t>RICH Relationships </a:t>
            </a:r>
            <a:r>
              <a:rPr lang="en-US" dirty="0" smtClean="0"/>
              <a:t>are hallmarked by:</a:t>
            </a:r>
          </a:p>
          <a:p>
            <a:pPr marL="0" indent="0">
              <a:buNone/>
            </a:pPr>
            <a:r>
              <a:rPr lang="en-US" sz="3600" b="1" dirty="0" smtClean="0">
                <a:solidFill>
                  <a:srgbClr val="0070C0"/>
                </a:solidFill>
              </a:rPr>
              <a:t>Respect		Information Sharing</a:t>
            </a:r>
          </a:p>
          <a:p>
            <a:pPr marL="0" indent="0">
              <a:buNone/>
            </a:pPr>
            <a:r>
              <a:rPr lang="en-US" sz="3600" b="1" dirty="0">
                <a:solidFill>
                  <a:srgbClr val="0070C0"/>
                </a:solidFill>
              </a:rPr>
              <a:t>	</a:t>
            </a:r>
            <a:r>
              <a:rPr lang="en-US" sz="3600" b="1" dirty="0" smtClean="0">
                <a:solidFill>
                  <a:srgbClr val="0070C0"/>
                </a:solidFill>
              </a:rPr>
              <a:t>Connection		Hope</a:t>
            </a:r>
            <a:endParaRPr lang="en-US" sz="3600" b="1" dirty="0">
              <a:solidFill>
                <a:srgbClr val="0070C0"/>
              </a:solidFill>
            </a:endParaRPr>
          </a:p>
        </p:txBody>
      </p:sp>
    </p:spTree>
    <p:extLst>
      <p:ext uri="{BB962C8B-B14F-4D97-AF65-F5344CB8AC3E}">
        <p14:creationId xmlns:p14="http://schemas.microsoft.com/office/powerpoint/2010/main" val="2297106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Content Placeholder 3">
            <a:extLst>
              <a:ext uri="{FF2B5EF4-FFF2-40B4-BE49-F238E27FC236}">
                <a16:creationId xmlns="" xmlns:a16="http://schemas.microsoft.com/office/drawing/2014/main" id="{CDC7BF2A-924C-4E4F-9225-A1D2849CF1A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76200"/>
            <a:ext cx="9144000" cy="7010400"/>
          </a:xfrm>
          <a:prstGeom prst="rect">
            <a:avLst/>
          </a:prstGeom>
        </p:spPr>
      </p:pic>
    </p:spTree>
    <p:extLst>
      <p:ext uri="{BB962C8B-B14F-4D97-AF65-F5344CB8AC3E}">
        <p14:creationId xmlns:p14="http://schemas.microsoft.com/office/powerpoint/2010/main" val="4212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5">
            <a:extLst>
              <a:ext uri="{FF2B5EF4-FFF2-40B4-BE49-F238E27FC236}">
                <a16:creationId xmlns="" xmlns:a16="http://schemas.microsoft.com/office/drawing/2014/main" id="{6D4E61B7-AFC6-4D7A-8F9E-934FC075B2F6}"/>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372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6B1D96CE-B757-42FA-B0BC-11A071AAB5D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005011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a:extLst>
              <a:ext uri="{FF2B5EF4-FFF2-40B4-BE49-F238E27FC236}">
                <a16:creationId xmlns="" xmlns:a16="http://schemas.microsoft.com/office/drawing/2014/main" id="{41259B68-8902-41A6-A56F-D6FD9A1B841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0"/>
            <a:ext cx="9144000" cy="6858000"/>
          </a:xfrm>
          <a:prstGeom prst="rect">
            <a:avLst/>
          </a:prstGeom>
        </p:spPr>
      </p:pic>
    </p:spTree>
    <p:extLst>
      <p:ext uri="{BB962C8B-B14F-4D97-AF65-F5344CB8AC3E}">
        <p14:creationId xmlns:p14="http://schemas.microsoft.com/office/powerpoint/2010/main" val="835880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a:extLst>
              <a:ext uri="{FF2B5EF4-FFF2-40B4-BE49-F238E27FC236}">
                <a16:creationId xmlns="" xmlns:a16="http://schemas.microsoft.com/office/drawing/2014/main" id="{DAC12B2C-0495-4954-9EED-C69AE9321D74}"/>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2558643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b="1" dirty="0" smtClean="0">
                <a:solidFill>
                  <a:schemeClr val="accent3">
                    <a:lumMod val="50000"/>
                  </a:schemeClr>
                </a:solidFill>
                <a:latin typeface="Comic Sans MS" panose="030F0702030302020204" pitchFamily="66" charset="0"/>
              </a:rPr>
              <a:t>PRACTICAL TOOL: Faith-Rooted RELATIONAL MEETINGS</a:t>
            </a:r>
            <a:endParaRPr lang="en-US"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a:xfrm>
            <a:off x="0" y="1295400"/>
            <a:ext cx="9144000" cy="5562600"/>
          </a:xfrm>
        </p:spPr>
        <p:txBody>
          <a:bodyPr>
            <a:noAutofit/>
          </a:bodyPr>
          <a:lstStyle/>
          <a:p>
            <a:pPr marL="0" indent="0">
              <a:buNone/>
            </a:pPr>
            <a:r>
              <a:rPr lang="en-US" dirty="0" smtClean="0">
                <a:latin typeface="Comic Sans MS" panose="030F0702030302020204" pitchFamily="66" charset="0"/>
              </a:rPr>
              <a:t>WHAT: Deliberate, intentional conversation to build and/or deepen a relationship.</a:t>
            </a:r>
          </a:p>
          <a:p>
            <a:pPr marL="514350" indent="-514350">
              <a:buAutoNum type="arabicPeriod"/>
            </a:pPr>
            <a:r>
              <a:rPr lang="en-US" dirty="0" smtClean="0">
                <a:latin typeface="Comic Sans MS" panose="030F0702030302020204" pitchFamily="66" charset="0"/>
              </a:rPr>
              <a:t>Requires thoughtful, prayerful preparation</a:t>
            </a:r>
          </a:p>
          <a:p>
            <a:pPr marL="514350" indent="-514350">
              <a:buAutoNum type="arabicPeriod"/>
            </a:pPr>
            <a:r>
              <a:rPr lang="en-US" dirty="0" smtClean="0">
                <a:latin typeface="Comic Sans MS" panose="030F0702030302020204" pitchFamily="66" charset="0"/>
              </a:rPr>
              <a:t>Person more important than self-interests</a:t>
            </a:r>
          </a:p>
          <a:p>
            <a:pPr marL="514350" indent="-514350">
              <a:buAutoNum type="arabicPeriod"/>
            </a:pPr>
            <a:r>
              <a:rPr lang="en-US" dirty="0" smtClean="0">
                <a:latin typeface="Comic Sans MS" panose="030F0702030302020204" pitchFamily="66" charset="0"/>
              </a:rPr>
              <a:t>Mutuality and accountability</a:t>
            </a:r>
          </a:p>
          <a:p>
            <a:pPr marL="514350" indent="-514350">
              <a:buAutoNum type="arabicPeriod"/>
            </a:pPr>
            <a:r>
              <a:rPr lang="en-US" dirty="0" smtClean="0">
                <a:latin typeface="Comic Sans MS" panose="030F0702030302020204" pitchFamily="66" charset="0"/>
              </a:rPr>
              <a:t>Sharing of stories and self-interests</a:t>
            </a:r>
          </a:p>
          <a:p>
            <a:pPr marL="514350" indent="-514350">
              <a:buAutoNum type="arabicPeriod"/>
            </a:pPr>
            <a:r>
              <a:rPr lang="en-US" dirty="0" smtClean="0">
                <a:latin typeface="Comic Sans MS" panose="030F0702030302020204" pitchFamily="66" charset="0"/>
              </a:rPr>
              <a:t>Learn/share what’s important/values</a:t>
            </a:r>
          </a:p>
          <a:p>
            <a:pPr marL="514350" indent="-514350">
              <a:buAutoNum type="arabicPeriod"/>
            </a:pPr>
            <a:r>
              <a:rPr lang="en-US" dirty="0" smtClean="0">
                <a:latin typeface="Comic Sans MS" panose="030F0702030302020204" pitchFamily="66" charset="0"/>
              </a:rPr>
              <a:t>Face to Face; deep listening</a:t>
            </a:r>
          </a:p>
          <a:p>
            <a:pPr marL="514350" indent="-514350">
              <a:buAutoNum type="arabicPeriod"/>
            </a:pPr>
            <a:r>
              <a:rPr lang="en-US" dirty="0" smtClean="0">
                <a:latin typeface="Comic Sans MS" panose="030F0702030302020204" pitchFamily="66" charset="0"/>
              </a:rPr>
              <a:t>30-45 minutes (no more than 1 hour)</a:t>
            </a:r>
          </a:p>
          <a:p>
            <a:pPr marL="514350" indent="-514350">
              <a:buAutoNum type="arabicPeriod"/>
            </a:pPr>
            <a:endParaRPr lang="en-US" dirty="0" smtClean="0"/>
          </a:p>
          <a:p>
            <a:pPr marL="0" indent="0">
              <a:buNone/>
            </a:pPr>
            <a:r>
              <a:rPr lang="en-US" dirty="0"/>
              <a:t>	</a:t>
            </a:r>
            <a:endParaRPr lang="en-US" dirty="0" smtClean="0"/>
          </a:p>
        </p:txBody>
      </p:sp>
    </p:spTree>
    <p:extLst>
      <p:ext uri="{BB962C8B-B14F-4D97-AF65-F5344CB8AC3E}">
        <p14:creationId xmlns:p14="http://schemas.microsoft.com/office/powerpoint/2010/main" val="45464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265238"/>
          </a:xfrm>
        </p:spPr>
        <p:txBody>
          <a:bodyPr>
            <a:normAutofit fontScale="90000"/>
          </a:bodyPr>
          <a:lstStyle/>
          <a:p>
            <a:r>
              <a:rPr lang="en-US" b="1" dirty="0" smtClean="0">
                <a:solidFill>
                  <a:schemeClr val="accent3">
                    <a:lumMod val="50000"/>
                  </a:schemeClr>
                </a:solidFill>
                <a:latin typeface="Comic Sans MS" panose="030F0702030302020204" pitchFamily="66" charset="0"/>
              </a:rPr>
              <a:t>PRACTICAL Relational FRAMEWORK: Dignity Model </a:t>
            </a:r>
            <a:br>
              <a:rPr lang="en-US" b="1" dirty="0" smtClean="0">
                <a:solidFill>
                  <a:schemeClr val="accent3">
                    <a:lumMod val="50000"/>
                  </a:schemeClr>
                </a:solidFill>
                <a:latin typeface="Comic Sans MS" panose="030F0702030302020204" pitchFamily="66" charset="0"/>
              </a:rPr>
            </a:br>
            <a:r>
              <a:rPr lang="en-US" sz="3100" b="1" dirty="0" smtClean="0">
                <a:solidFill>
                  <a:schemeClr val="accent3">
                    <a:lumMod val="50000"/>
                  </a:schemeClr>
                </a:solidFill>
                <a:latin typeface="Comic Sans MS" panose="030F0702030302020204" pitchFamily="66" charset="0"/>
              </a:rPr>
              <a:t>Donna Hicks</a:t>
            </a:r>
            <a:endParaRPr lang="en-US" sz="3100"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a:xfrm>
            <a:off x="0" y="1600200"/>
            <a:ext cx="9144000" cy="5105400"/>
          </a:xfrm>
        </p:spPr>
        <p:txBody>
          <a:bodyPr>
            <a:normAutofit/>
          </a:bodyPr>
          <a:lstStyle/>
          <a:p>
            <a:r>
              <a:rPr lang="en-US" b="1" dirty="0"/>
              <a:t>Acceptance of Identity</a:t>
            </a:r>
            <a:r>
              <a:rPr lang="en-US" dirty="0"/>
              <a:t>: Approach people as being neither inferior nor superior to you. Give others the freedom to express their authentic selves without fear of being negatively judged. Interact without prejudice or bias, accepting the ways in which race, religion, ethnicity, gender, class, sexual orientation, age, and disability may be at the core of other people’s identities. Assume that others have integrity. </a:t>
            </a:r>
          </a:p>
        </p:txBody>
      </p:sp>
    </p:spTree>
    <p:extLst>
      <p:ext uri="{BB962C8B-B14F-4D97-AF65-F5344CB8AC3E}">
        <p14:creationId xmlns:p14="http://schemas.microsoft.com/office/powerpoint/2010/main" val="3011420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b="1" dirty="0" smtClean="0">
                <a:solidFill>
                  <a:schemeClr val="accent3">
                    <a:lumMod val="50000"/>
                  </a:schemeClr>
                </a:solidFill>
                <a:latin typeface="Comic Sans MS" panose="030F0702030302020204" pitchFamily="66" charset="0"/>
              </a:rPr>
              <a:t> </a:t>
            </a:r>
            <a:r>
              <a:rPr lang="en-US" b="1" dirty="0">
                <a:solidFill>
                  <a:schemeClr val="accent3">
                    <a:lumMod val="50000"/>
                  </a:schemeClr>
                </a:solidFill>
                <a:latin typeface="Comic Sans MS" panose="030F0702030302020204" pitchFamily="66" charset="0"/>
              </a:rPr>
              <a:t>Dignity Model – Donna Hicks</a:t>
            </a:r>
            <a:endParaRPr lang="en-US" dirty="0"/>
          </a:p>
        </p:txBody>
      </p:sp>
      <p:sp>
        <p:nvSpPr>
          <p:cNvPr id="3" name="Content Placeholder 2"/>
          <p:cNvSpPr>
            <a:spLocks noGrp="1"/>
          </p:cNvSpPr>
          <p:nvPr>
            <p:ph idx="1"/>
          </p:nvPr>
        </p:nvSpPr>
        <p:spPr>
          <a:xfrm>
            <a:off x="0" y="1295400"/>
            <a:ext cx="9144000" cy="5562600"/>
          </a:xfrm>
        </p:spPr>
        <p:txBody>
          <a:bodyPr>
            <a:normAutofit/>
          </a:bodyPr>
          <a:lstStyle/>
          <a:p>
            <a:pPr marL="0" indent="0">
              <a:buNone/>
            </a:pPr>
            <a:r>
              <a:rPr lang="en-US" b="1" dirty="0"/>
              <a:t>Inclusion</a:t>
            </a:r>
            <a:r>
              <a:rPr lang="en-US" dirty="0"/>
              <a:t>: Make others feel that they belong, whatever the relationship—whether they are in your family, community, organization or nation. </a:t>
            </a:r>
            <a:endParaRPr lang="en-US" dirty="0" smtClean="0"/>
          </a:p>
          <a:p>
            <a:pPr marL="0" indent="0">
              <a:buNone/>
            </a:pPr>
            <a:r>
              <a:rPr lang="en-US" b="1" dirty="0" smtClean="0"/>
              <a:t>Safety</a:t>
            </a:r>
            <a:r>
              <a:rPr lang="en-US" dirty="0"/>
              <a:t>: Put people at ease at two levels: physically, so they feel safe from bodily harm, and psychologically, so they feel safe from being humiliated. Help them to feel free to speak without fear of retribution. </a:t>
            </a:r>
            <a:r>
              <a:rPr lang="en-US" b="1" dirty="0"/>
              <a:t>Acknowledgement</a:t>
            </a:r>
            <a:r>
              <a:rPr lang="en-US" dirty="0"/>
              <a:t>: Give people your full attention by listening, hearing, validating, and responding to their concerns, feelings and experiences. </a:t>
            </a:r>
          </a:p>
        </p:txBody>
      </p:sp>
    </p:spTree>
    <p:extLst>
      <p:ext uri="{BB962C8B-B14F-4D97-AF65-F5344CB8AC3E}">
        <p14:creationId xmlns:p14="http://schemas.microsoft.com/office/powerpoint/2010/main" val="1957626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solidFill>
                  <a:schemeClr val="accent3">
                    <a:lumMod val="50000"/>
                  </a:schemeClr>
                </a:solidFill>
                <a:latin typeface="Comic Sans MS" panose="030F0702030302020204" pitchFamily="66" charset="0"/>
              </a:rPr>
              <a:t> </a:t>
            </a:r>
            <a:r>
              <a:rPr lang="en-US" b="1" dirty="0">
                <a:solidFill>
                  <a:schemeClr val="accent3">
                    <a:lumMod val="50000"/>
                  </a:schemeClr>
                </a:solidFill>
                <a:latin typeface="Comic Sans MS" panose="030F0702030302020204" pitchFamily="66" charset="0"/>
              </a:rPr>
              <a:t>Dignity Model – Donna Hicks</a:t>
            </a:r>
            <a:endParaRPr lang="en-US" dirty="0"/>
          </a:p>
        </p:txBody>
      </p:sp>
      <p:sp>
        <p:nvSpPr>
          <p:cNvPr id="3" name="Content Placeholder 2"/>
          <p:cNvSpPr>
            <a:spLocks noGrp="1"/>
          </p:cNvSpPr>
          <p:nvPr>
            <p:ph idx="1"/>
          </p:nvPr>
        </p:nvSpPr>
        <p:spPr>
          <a:xfrm>
            <a:off x="0" y="1143000"/>
            <a:ext cx="9144000" cy="5715000"/>
          </a:xfrm>
        </p:spPr>
        <p:txBody>
          <a:bodyPr>
            <a:normAutofit lnSpcReduction="10000"/>
          </a:bodyPr>
          <a:lstStyle/>
          <a:p>
            <a:pPr marL="0" indent="0">
              <a:buNone/>
            </a:pPr>
            <a:r>
              <a:rPr lang="en-US" b="1" dirty="0"/>
              <a:t>Recognition</a:t>
            </a:r>
            <a:r>
              <a:rPr lang="en-US" dirty="0"/>
              <a:t>: Validate others for their talents, hard work, thoughtfulness, and help. Be generous with praise, and show appreciation and gratitude to others for their contribution and ideas. </a:t>
            </a:r>
            <a:endParaRPr lang="en-US" dirty="0" smtClean="0"/>
          </a:p>
          <a:p>
            <a:pPr marL="0" indent="0">
              <a:buNone/>
            </a:pPr>
            <a:r>
              <a:rPr lang="en-US" b="1" dirty="0" smtClean="0"/>
              <a:t>Fairness</a:t>
            </a:r>
            <a:r>
              <a:rPr lang="en-US" dirty="0"/>
              <a:t>: Treat people justly, with equality, and in an even-handed way according to agreed-on laws and rules. People feel you have honored their dignity when you treat them without discrimination or injustice. </a:t>
            </a:r>
            <a:endParaRPr lang="en-US" dirty="0" smtClean="0"/>
          </a:p>
          <a:p>
            <a:pPr marL="0" indent="0">
              <a:buNone/>
            </a:pPr>
            <a:r>
              <a:rPr lang="en-US" b="1" dirty="0" smtClean="0"/>
              <a:t>Benefit </a:t>
            </a:r>
            <a:r>
              <a:rPr lang="en-US" b="1" dirty="0"/>
              <a:t>of the Doubt</a:t>
            </a:r>
            <a:r>
              <a:rPr lang="en-US" dirty="0"/>
              <a:t>: Treat people as trustworthy. Start with the premise that others have good motives and are acting with integrity. </a:t>
            </a:r>
          </a:p>
        </p:txBody>
      </p:sp>
    </p:spTree>
    <p:extLst>
      <p:ext uri="{BB962C8B-B14F-4D97-AF65-F5344CB8AC3E}">
        <p14:creationId xmlns:p14="http://schemas.microsoft.com/office/powerpoint/2010/main" val="3281861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chemeClr val="accent3">
                    <a:lumMod val="50000"/>
                  </a:schemeClr>
                </a:solidFill>
                <a:latin typeface="+mn-lt"/>
              </a:rPr>
              <a:t>Connecting to Others: Faith-Rootedness, Trauma &amp; Resilience</a:t>
            </a:r>
            <a:endParaRPr lang="en-US" sz="3600" b="1" dirty="0">
              <a:solidFill>
                <a:schemeClr val="accent3">
                  <a:lumMod val="50000"/>
                </a:schemeClr>
              </a:solidFill>
              <a:latin typeface="+mn-lt"/>
            </a:endParaRPr>
          </a:p>
        </p:txBody>
      </p:sp>
      <p:sp>
        <p:nvSpPr>
          <p:cNvPr id="3" name="Content Placeholder 2"/>
          <p:cNvSpPr>
            <a:spLocks noGrp="1"/>
          </p:cNvSpPr>
          <p:nvPr>
            <p:ph idx="1"/>
          </p:nvPr>
        </p:nvSpPr>
        <p:spPr/>
        <p:txBody>
          <a:bodyPr>
            <a:normAutofit lnSpcReduction="10000"/>
          </a:bodyPr>
          <a:lstStyle/>
          <a:p>
            <a:pPr marL="0" indent="0" algn="ctr">
              <a:buNone/>
            </a:pPr>
            <a:r>
              <a:rPr lang="en-US" dirty="0" smtClean="0"/>
              <a:t>Rev. Dr. Barbara </a:t>
            </a:r>
            <a:r>
              <a:rPr lang="en-US" dirty="0" smtClean="0"/>
              <a:t>Wilson, D. Min., </a:t>
            </a:r>
            <a:r>
              <a:rPr lang="en-US" dirty="0" smtClean="0"/>
              <a:t>Facilitator</a:t>
            </a:r>
          </a:p>
          <a:p>
            <a:pPr marL="0" indent="0" algn="ctr">
              <a:buNone/>
            </a:pPr>
            <a:r>
              <a:rPr lang="en-US" sz="2800" dirty="0" smtClean="0">
                <a:hlinkClick r:id="rId2"/>
              </a:rPr>
              <a:t>bwilson@chipres.org</a:t>
            </a:r>
            <a:endParaRPr lang="en-US" sz="2800" dirty="0" smtClean="0"/>
          </a:p>
          <a:p>
            <a:pPr marL="0" indent="0" algn="ctr">
              <a:buNone/>
            </a:pPr>
            <a:endParaRPr lang="en-US" sz="2800" dirty="0"/>
          </a:p>
          <a:p>
            <a:pPr marL="0" indent="0" algn="ctr">
              <a:buNone/>
            </a:pPr>
            <a:r>
              <a:rPr lang="en-US" b="1" dirty="0" smtClean="0">
                <a:solidFill>
                  <a:schemeClr val="accent3">
                    <a:lumMod val="50000"/>
                  </a:schemeClr>
                </a:solidFill>
              </a:rPr>
              <a:t>This session will </a:t>
            </a:r>
            <a:r>
              <a:rPr lang="en-US" b="1" u="sng" dirty="0" smtClean="0">
                <a:solidFill>
                  <a:schemeClr val="accent3">
                    <a:lumMod val="50000"/>
                  </a:schemeClr>
                </a:solidFill>
              </a:rPr>
              <a:t>define</a:t>
            </a:r>
            <a:r>
              <a:rPr lang="en-US" b="1" dirty="0" smtClean="0">
                <a:solidFill>
                  <a:schemeClr val="accent3">
                    <a:lumMod val="50000"/>
                  </a:schemeClr>
                </a:solidFill>
              </a:rPr>
              <a:t> and </a:t>
            </a:r>
            <a:r>
              <a:rPr lang="en-US" b="1" u="sng" dirty="0" smtClean="0">
                <a:solidFill>
                  <a:schemeClr val="accent3">
                    <a:lumMod val="50000"/>
                  </a:schemeClr>
                </a:solidFill>
              </a:rPr>
              <a:t>explore</a:t>
            </a:r>
            <a:r>
              <a:rPr lang="en-US" b="1" dirty="0" smtClean="0">
                <a:solidFill>
                  <a:schemeClr val="accent3">
                    <a:lumMod val="50000"/>
                  </a:schemeClr>
                </a:solidFill>
              </a:rPr>
              <a:t> the </a:t>
            </a:r>
            <a:r>
              <a:rPr lang="en-US" b="1" u="sng" dirty="0" smtClean="0">
                <a:solidFill>
                  <a:schemeClr val="accent3">
                    <a:lumMod val="50000"/>
                  </a:schemeClr>
                </a:solidFill>
              </a:rPr>
              <a:t>faith-rooted approach</a:t>
            </a:r>
            <a:r>
              <a:rPr lang="en-US" b="1" dirty="0" smtClean="0">
                <a:solidFill>
                  <a:schemeClr val="accent3">
                    <a:lumMod val="50000"/>
                  </a:schemeClr>
                </a:solidFill>
              </a:rPr>
              <a:t> to relationship and community building, and </a:t>
            </a:r>
            <a:r>
              <a:rPr lang="en-US" b="1" u="sng" dirty="0" smtClean="0">
                <a:solidFill>
                  <a:schemeClr val="accent3">
                    <a:lumMod val="50000"/>
                  </a:schemeClr>
                </a:solidFill>
              </a:rPr>
              <a:t>offer a framework with practical tools </a:t>
            </a:r>
            <a:r>
              <a:rPr lang="en-US" b="1" dirty="0" smtClean="0">
                <a:solidFill>
                  <a:schemeClr val="accent3">
                    <a:lumMod val="50000"/>
                  </a:schemeClr>
                </a:solidFill>
              </a:rPr>
              <a:t>for mitigating trauma, promoting healing and resilience within our communities.</a:t>
            </a:r>
            <a:endParaRPr lang="en-US" b="1" dirty="0">
              <a:solidFill>
                <a:schemeClr val="accent3">
                  <a:lumMod val="50000"/>
                </a:schemeClr>
              </a:solidFill>
            </a:endParaRPr>
          </a:p>
        </p:txBody>
      </p:sp>
    </p:spTree>
    <p:extLst>
      <p:ext uri="{BB962C8B-B14F-4D97-AF65-F5344CB8AC3E}">
        <p14:creationId xmlns:p14="http://schemas.microsoft.com/office/powerpoint/2010/main" val="3571574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a:bodyPr>
          <a:lstStyle/>
          <a:p>
            <a:r>
              <a:rPr lang="en-US" b="1" dirty="0" smtClean="0">
                <a:solidFill>
                  <a:schemeClr val="accent3">
                    <a:lumMod val="50000"/>
                  </a:schemeClr>
                </a:solidFill>
                <a:latin typeface="Comic Sans MS" panose="030F0702030302020204" pitchFamily="66" charset="0"/>
              </a:rPr>
              <a:t> </a:t>
            </a:r>
            <a:r>
              <a:rPr lang="en-US" b="1" dirty="0">
                <a:solidFill>
                  <a:schemeClr val="accent3">
                    <a:lumMod val="50000"/>
                  </a:schemeClr>
                </a:solidFill>
                <a:latin typeface="Comic Sans MS" panose="030F0702030302020204" pitchFamily="66" charset="0"/>
              </a:rPr>
              <a:t>Dignity Model – Donna Hicks</a:t>
            </a:r>
            <a:endParaRPr lang="en-US" dirty="0"/>
          </a:p>
        </p:txBody>
      </p:sp>
      <p:sp>
        <p:nvSpPr>
          <p:cNvPr id="3" name="Content Placeholder 2"/>
          <p:cNvSpPr>
            <a:spLocks noGrp="1"/>
          </p:cNvSpPr>
          <p:nvPr>
            <p:ph idx="1"/>
          </p:nvPr>
        </p:nvSpPr>
        <p:spPr>
          <a:xfrm>
            <a:off x="0" y="914400"/>
            <a:ext cx="9144000" cy="5943600"/>
          </a:xfrm>
        </p:spPr>
        <p:txBody>
          <a:bodyPr>
            <a:normAutofit/>
          </a:bodyPr>
          <a:lstStyle/>
          <a:p>
            <a:pPr marL="0" indent="0">
              <a:buNone/>
            </a:pPr>
            <a:r>
              <a:rPr lang="en-US" b="1" dirty="0"/>
              <a:t>Understanding</a:t>
            </a:r>
            <a:r>
              <a:rPr lang="en-US" dirty="0"/>
              <a:t>: Believe that what others think matters. Give them the chance to explain and express their points of view. Actively listen in order to understand them. </a:t>
            </a:r>
            <a:endParaRPr lang="en-US" dirty="0" smtClean="0"/>
          </a:p>
          <a:p>
            <a:pPr marL="0" indent="0">
              <a:buNone/>
            </a:pPr>
            <a:r>
              <a:rPr lang="en-US" b="1" dirty="0" smtClean="0"/>
              <a:t>Independence</a:t>
            </a:r>
            <a:r>
              <a:rPr lang="en-US" b="1" dirty="0"/>
              <a:t>:</a:t>
            </a:r>
            <a:r>
              <a:rPr lang="en-US" dirty="0"/>
              <a:t> Encourage people to act on their own behalf so that they feel in control of their lives and experience a sense of hope and possibility. </a:t>
            </a:r>
            <a:r>
              <a:rPr lang="en-US" b="1" dirty="0"/>
              <a:t>Accountability</a:t>
            </a:r>
            <a:r>
              <a:rPr lang="en-US" dirty="0"/>
              <a:t>: Take responsibility for your actions. If you have violated the dignity of another person, apologize. Make a commitment to change hurtful behaviors. </a:t>
            </a:r>
          </a:p>
        </p:txBody>
      </p:sp>
    </p:spTree>
    <p:extLst>
      <p:ext uri="{BB962C8B-B14F-4D97-AF65-F5344CB8AC3E}">
        <p14:creationId xmlns:p14="http://schemas.microsoft.com/office/powerpoint/2010/main" val="158020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3">
                    <a:lumMod val="50000"/>
                  </a:schemeClr>
                </a:solidFill>
                <a:latin typeface="+mn-lt"/>
              </a:rPr>
              <a:t>FAITH-ROOTEDNESS IS CONNECTING BEING WITH DOING</a:t>
            </a:r>
            <a:endParaRPr lang="en-US" b="1" dirty="0">
              <a:solidFill>
                <a:schemeClr val="accent3">
                  <a:lumMod val="50000"/>
                </a:schemeClr>
              </a:solidFill>
              <a:latin typeface="+mn-lt"/>
            </a:endParaRPr>
          </a:p>
        </p:txBody>
      </p:sp>
      <p:sp>
        <p:nvSpPr>
          <p:cNvPr id="3" name="Content Placeholder 2"/>
          <p:cNvSpPr>
            <a:spLocks noGrp="1"/>
          </p:cNvSpPr>
          <p:nvPr>
            <p:ph idx="1"/>
          </p:nvPr>
        </p:nvSpPr>
        <p:spPr>
          <a:xfrm>
            <a:off x="76200" y="1371600"/>
            <a:ext cx="9067800" cy="5486400"/>
          </a:xfrm>
        </p:spPr>
        <p:txBody>
          <a:bodyPr>
            <a:normAutofit fontScale="92500" lnSpcReduction="10000"/>
          </a:bodyPr>
          <a:lstStyle/>
          <a:p>
            <a:pPr marL="0" indent="0" algn="ctr">
              <a:buNone/>
            </a:pPr>
            <a:r>
              <a:rPr lang="en-US" sz="3900" i="1" dirty="0" smtClean="0"/>
              <a:t>Fr. Richard </a:t>
            </a:r>
            <a:r>
              <a:rPr lang="en-US" sz="3900" i="1" dirty="0"/>
              <a:t>R</a:t>
            </a:r>
            <a:r>
              <a:rPr lang="en-US" sz="3900" i="1" dirty="0" smtClean="0"/>
              <a:t>ohr, Founder, Center for Action &amp; Contemplation – 2 of 8 core principles</a:t>
            </a:r>
          </a:p>
          <a:p>
            <a:endParaRPr lang="en-US" sz="3900" i="1" dirty="0" smtClean="0"/>
          </a:p>
          <a:p>
            <a:r>
              <a:rPr lang="en-US" sz="3900" dirty="0" smtClean="0"/>
              <a:t>We </a:t>
            </a:r>
            <a:r>
              <a:rPr lang="en-US" sz="3900" dirty="0"/>
              <a:t>need a contemplative mind in order to do compassionate action. (</a:t>
            </a:r>
            <a:r>
              <a:rPr lang="en-US" sz="3900" dirty="0">
                <a:hlinkClick r:id="rId2"/>
              </a:rPr>
              <a:t>process</a:t>
            </a:r>
            <a:r>
              <a:rPr lang="en-US" sz="3900" dirty="0" smtClean="0"/>
              <a:t>)</a:t>
            </a:r>
          </a:p>
          <a:p>
            <a:r>
              <a:rPr lang="en-US" sz="3900" dirty="0" smtClean="0"/>
              <a:t>We </a:t>
            </a:r>
            <a:r>
              <a:rPr lang="en-US" sz="3900" dirty="0"/>
              <a:t>do not think ourselves into a new way of living, but we live ourselves into a new way of thinking. (</a:t>
            </a:r>
            <a:r>
              <a:rPr lang="en-US" sz="3900" dirty="0" smtClean="0">
                <a:hlinkClick r:id="rId3"/>
              </a:rPr>
              <a:t>praxis/practice </a:t>
            </a:r>
            <a:r>
              <a:rPr lang="en-US" sz="3900" dirty="0">
                <a:hlinkClick r:id="rId3"/>
              </a:rPr>
              <a:t>over theory</a:t>
            </a:r>
            <a:r>
              <a:rPr lang="en-US" sz="3900" dirty="0"/>
              <a:t>)</a:t>
            </a:r>
          </a:p>
          <a:p>
            <a:pPr marL="0" indent="0">
              <a:buNone/>
            </a:pPr>
            <a:r>
              <a:rPr lang="en-US" dirty="0"/>
              <a:t/>
            </a:r>
            <a:br>
              <a:rPr lang="en-US" dirty="0"/>
            </a:br>
            <a:endParaRPr lang="en-US" dirty="0"/>
          </a:p>
        </p:txBody>
      </p:sp>
    </p:spTree>
    <p:extLst>
      <p:ext uri="{BB962C8B-B14F-4D97-AF65-F5344CB8AC3E}">
        <p14:creationId xmlns:p14="http://schemas.microsoft.com/office/powerpoint/2010/main" val="1943962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50000"/>
                  </a:schemeClr>
                </a:solidFill>
              </a:rPr>
              <a:t>FAITH-ROOTEDNESS, HEALING TRAUMA, BUILDING </a:t>
            </a:r>
            <a:r>
              <a:rPr lang="en-US" b="1" dirty="0" smtClean="0">
                <a:solidFill>
                  <a:schemeClr val="accent3">
                    <a:lumMod val="50000"/>
                  </a:schemeClr>
                </a:solidFill>
              </a:rPr>
              <a:t>RESILIENCE</a:t>
            </a:r>
            <a:endParaRPr lang="en-US" dirty="0"/>
          </a:p>
        </p:txBody>
      </p:sp>
      <p:sp>
        <p:nvSpPr>
          <p:cNvPr id="3" name="Content Placeholder 2"/>
          <p:cNvSpPr>
            <a:spLocks noGrp="1"/>
          </p:cNvSpPr>
          <p:nvPr>
            <p:ph idx="1"/>
          </p:nvPr>
        </p:nvSpPr>
        <p:spPr>
          <a:xfrm>
            <a:off x="0" y="1600200"/>
            <a:ext cx="9144000" cy="5105400"/>
          </a:xfrm>
        </p:spPr>
        <p:txBody>
          <a:bodyPr>
            <a:normAutofit lnSpcReduction="10000"/>
          </a:bodyPr>
          <a:lstStyle/>
          <a:p>
            <a:r>
              <a:rPr lang="en-US" sz="3600" dirty="0" smtClean="0">
                <a:solidFill>
                  <a:srgbClr val="C00000"/>
                </a:solidFill>
                <a:latin typeface="Comic Sans MS" panose="030F0702030302020204" pitchFamily="66" charset="0"/>
              </a:rPr>
              <a:t>Faith-Rootedness – Defined</a:t>
            </a:r>
          </a:p>
          <a:p>
            <a:pPr marL="0" indent="0">
              <a:buNone/>
            </a:pPr>
            <a:endParaRPr lang="en-US" sz="3600" dirty="0" smtClean="0">
              <a:solidFill>
                <a:srgbClr val="C00000"/>
              </a:solidFill>
              <a:latin typeface="Comic Sans MS" panose="030F0702030302020204" pitchFamily="66" charset="0"/>
            </a:endParaRPr>
          </a:p>
          <a:p>
            <a:r>
              <a:rPr lang="en-US" sz="3600" dirty="0" smtClean="0">
                <a:solidFill>
                  <a:srgbClr val="C00000"/>
                </a:solidFill>
                <a:latin typeface="Comic Sans MS" panose="030F0702030302020204" pitchFamily="66" charset="0"/>
              </a:rPr>
              <a:t>Frameworks Explored for Healing Relationships: RICH Relationships &amp; Dignity Model</a:t>
            </a:r>
          </a:p>
          <a:p>
            <a:endParaRPr lang="en-US" sz="3600" dirty="0" smtClean="0">
              <a:solidFill>
                <a:srgbClr val="C00000"/>
              </a:solidFill>
              <a:latin typeface="Comic Sans MS" panose="030F0702030302020204" pitchFamily="66" charset="0"/>
            </a:endParaRPr>
          </a:p>
          <a:p>
            <a:r>
              <a:rPr lang="en-US" sz="3600" dirty="0" smtClean="0">
                <a:solidFill>
                  <a:srgbClr val="C00000"/>
                </a:solidFill>
                <a:latin typeface="Comic Sans MS" panose="030F0702030302020204" pitchFamily="66" charset="0"/>
              </a:rPr>
              <a:t>Practical Relational Tool: Relational Meetings or One-on-Ones</a:t>
            </a:r>
          </a:p>
          <a:p>
            <a:pPr marL="0" indent="0">
              <a:buNone/>
            </a:pPr>
            <a:r>
              <a:rPr lang="en-US" sz="3600" dirty="0" smtClean="0">
                <a:latin typeface="Comic Sans MS" panose="030F0702030302020204" pitchFamily="66" charset="0"/>
              </a:rPr>
              <a:t> </a:t>
            </a:r>
            <a:endParaRPr lang="en-US" sz="3600" dirty="0">
              <a:latin typeface="Comic Sans MS" panose="030F0702030302020204" pitchFamily="66" charset="0"/>
            </a:endParaRPr>
          </a:p>
        </p:txBody>
      </p:sp>
    </p:spTree>
    <p:extLst>
      <p:ext uri="{BB962C8B-B14F-4D97-AF65-F5344CB8AC3E}">
        <p14:creationId xmlns:p14="http://schemas.microsoft.com/office/powerpoint/2010/main" val="3415389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50000"/>
                  </a:schemeClr>
                </a:solidFill>
              </a:rPr>
              <a:t>Connecting to Others: Faith-Rootedness, Trauma &amp; Resilience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3600" b="1" dirty="0" smtClean="0">
                <a:solidFill>
                  <a:srgbClr val="C00000"/>
                </a:solidFill>
              </a:rPr>
              <a:t>THE CHALLENGE:</a:t>
            </a:r>
          </a:p>
          <a:p>
            <a:pPr marL="0" indent="0">
              <a:buNone/>
            </a:pPr>
            <a:r>
              <a:rPr lang="en-US" sz="3600" b="1" dirty="0" smtClean="0">
                <a:solidFill>
                  <a:srgbClr val="C00000"/>
                </a:solidFill>
              </a:rPr>
              <a:t>Through the lens of our FAITH, build and deepen HEALING RELATIONSHIPS that:</a:t>
            </a:r>
          </a:p>
          <a:p>
            <a:pPr marL="742950" indent="-742950" algn="ctr">
              <a:buAutoNum type="arabicPeriod"/>
            </a:pPr>
            <a:r>
              <a:rPr lang="en-US" sz="3600" b="1" dirty="0" smtClean="0">
                <a:solidFill>
                  <a:srgbClr val="C00000"/>
                </a:solidFill>
              </a:rPr>
              <a:t>Create intentional space for authenticity that helps to mitigate the effects and impact of trauma</a:t>
            </a:r>
          </a:p>
          <a:p>
            <a:pPr marL="742950" indent="-742950" algn="ctr">
              <a:buAutoNum type="arabicPeriod"/>
            </a:pPr>
            <a:r>
              <a:rPr lang="en-US" sz="3600" b="1" dirty="0" smtClean="0">
                <a:solidFill>
                  <a:srgbClr val="C00000"/>
                </a:solidFill>
              </a:rPr>
              <a:t> Build resilience as we practice our faith with concrete action over time.</a:t>
            </a:r>
            <a:endParaRPr lang="en-US" sz="3600" b="1" dirty="0">
              <a:solidFill>
                <a:srgbClr val="C00000"/>
              </a:solidFill>
            </a:endParaRPr>
          </a:p>
        </p:txBody>
      </p:sp>
    </p:spTree>
    <p:extLst>
      <p:ext uri="{BB962C8B-B14F-4D97-AF65-F5344CB8AC3E}">
        <p14:creationId xmlns:p14="http://schemas.microsoft.com/office/powerpoint/2010/main" val="3273901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3">
                    <a:lumMod val="50000"/>
                  </a:schemeClr>
                </a:solidFill>
              </a:rPr>
              <a:t>Connecting to Others: Faith-Rootedness, Trauma &amp; Resilience</a:t>
            </a:r>
            <a:endParaRPr lang="en-US" dirty="0"/>
          </a:p>
        </p:txBody>
      </p:sp>
      <p:sp>
        <p:nvSpPr>
          <p:cNvPr id="3" name="Content Placeholder 2"/>
          <p:cNvSpPr>
            <a:spLocks noGrp="1"/>
          </p:cNvSpPr>
          <p:nvPr>
            <p:ph idx="1"/>
          </p:nvPr>
        </p:nvSpPr>
        <p:spPr>
          <a:xfrm>
            <a:off x="0" y="1600200"/>
            <a:ext cx="9144000" cy="5257800"/>
          </a:xfrm>
        </p:spPr>
        <p:txBody>
          <a:bodyPr>
            <a:normAutofit fontScale="85000" lnSpcReduction="10000"/>
          </a:bodyPr>
          <a:lstStyle/>
          <a:p>
            <a:pPr marL="0" indent="0" algn="ctr">
              <a:buNone/>
            </a:pPr>
            <a:r>
              <a:rPr lang="en-US" sz="5200" b="1" dirty="0" smtClean="0">
                <a:solidFill>
                  <a:schemeClr val="accent3">
                    <a:lumMod val="50000"/>
                  </a:schemeClr>
                </a:solidFill>
              </a:rPr>
              <a:t>Commitment:</a:t>
            </a:r>
          </a:p>
          <a:p>
            <a:pPr marL="0" indent="0" algn="ctr">
              <a:buNone/>
            </a:pPr>
            <a:r>
              <a:rPr lang="en-US" sz="5200" b="1" dirty="0">
                <a:solidFill>
                  <a:schemeClr val="accent3">
                    <a:lumMod val="50000"/>
                  </a:schemeClr>
                </a:solidFill>
              </a:rPr>
              <a:t>C</a:t>
            </a:r>
            <a:r>
              <a:rPr lang="en-US" sz="5200" b="1" dirty="0" smtClean="0">
                <a:solidFill>
                  <a:schemeClr val="accent3">
                    <a:lumMod val="50000"/>
                  </a:schemeClr>
                </a:solidFill>
              </a:rPr>
              <a:t>hoose </a:t>
            </a:r>
            <a:r>
              <a:rPr lang="en-US" sz="5200" b="1" dirty="0" smtClean="0">
                <a:solidFill>
                  <a:schemeClr val="accent3">
                    <a:lumMod val="50000"/>
                  </a:schemeClr>
                </a:solidFill>
              </a:rPr>
              <a:t>today to utilize the RICH Relationship Framework, or Relational Meetings Tool, or the Dignity Model to build and deepen YOUR relationships to heal trauma and build </a:t>
            </a:r>
            <a:r>
              <a:rPr lang="en-US" sz="5200" b="1" dirty="0" smtClean="0">
                <a:solidFill>
                  <a:schemeClr val="accent3">
                    <a:lumMod val="50000"/>
                  </a:schemeClr>
                </a:solidFill>
              </a:rPr>
              <a:t>resilience.</a:t>
            </a:r>
            <a:endParaRPr lang="en-US" sz="5200" b="1" dirty="0" smtClean="0">
              <a:solidFill>
                <a:schemeClr val="accent3">
                  <a:lumMod val="50000"/>
                </a:schemeClr>
              </a:solidFill>
            </a:endParaRPr>
          </a:p>
          <a:p>
            <a:pPr algn="ctr"/>
            <a:endParaRPr lang="en-US" sz="4800" dirty="0"/>
          </a:p>
          <a:p>
            <a:pPr marL="0" indent="0" algn="ctr">
              <a:buNone/>
            </a:pPr>
            <a:r>
              <a:rPr lang="en-US" sz="4800" b="1" dirty="0" smtClean="0">
                <a:solidFill>
                  <a:schemeClr val="accent3">
                    <a:lumMod val="50000"/>
                  </a:schemeClr>
                </a:solidFill>
              </a:rPr>
              <a:t>THANK YOU!</a:t>
            </a:r>
            <a:endParaRPr lang="en-US" sz="4800" b="1" dirty="0">
              <a:solidFill>
                <a:schemeClr val="accent3">
                  <a:lumMod val="50000"/>
                </a:schemeClr>
              </a:solidFill>
            </a:endParaRPr>
          </a:p>
        </p:txBody>
      </p:sp>
    </p:spTree>
    <p:extLst>
      <p:ext uri="{BB962C8B-B14F-4D97-AF65-F5344CB8AC3E}">
        <p14:creationId xmlns:p14="http://schemas.microsoft.com/office/powerpoint/2010/main" val="1843938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solidFill>
                  <a:srgbClr val="00B050"/>
                </a:solidFill>
              </a:rPr>
              <a:t>OUTCOMES</a:t>
            </a:r>
            <a:endParaRPr lang="en-US" b="1" dirty="0">
              <a:solidFill>
                <a:srgbClr val="00B050"/>
              </a:solidFill>
            </a:endParaRPr>
          </a:p>
        </p:txBody>
      </p:sp>
      <p:sp>
        <p:nvSpPr>
          <p:cNvPr id="3" name="Content Placeholder 2"/>
          <p:cNvSpPr>
            <a:spLocks noGrp="1"/>
          </p:cNvSpPr>
          <p:nvPr>
            <p:ph idx="1"/>
          </p:nvPr>
        </p:nvSpPr>
        <p:spPr>
          <a:xfrm>
            <a:off x="152400" y="1219200"/>
            <a:ext cx="8839200" cy="5410200"/>
          </a:xfrm>
        </p:spPr>
        <p:txBody>
          <a:bodyPr>
            <a:normAutofit/>
          </a:bodyPr>
          <a:lstStyle/>
          <a:p>
            <a:r>
              <a:rPr lang="en-US" b="1" dirty="0" smtClean="0">
                <a:solidFill>
                  <a:srgbClr val="00B050"/>
                </a:solidFill>
              </a:rPr>
              <a:t>Increased understanding </a:t>
            </a:r>
            <a:r>
              <a:rPr lang="en-US" dirty="0" smtClean="0">
                <a:solidFill>
                  <a:srgbClr val="00B050"/>
                </a:solidFill>
              </a:rPr>
              <a:t>of faith-rootedness in order to more fully connecting “being” and “doing” with </a:t>
            </a:r>
            <a:r>
              <a:rPr lang="en-US" b="1" dirty="0" smtClean="0">
                <a:solidFill>
                  <a:srgbClr val="00B050"/>
                </a:solidFill>
              </a:rPr>
              <a:t>corresponding impact (not intention</a:t>
            </a:r>
            <a:r>
              <a:rPr lang="en-US" dirty="0" smtClean="0">
                <a:solidFill>
                  <a:srgbClr val="00B050"/>
                </a:solidFill>
              </a:rPr>
              <a:t>). </a:t>
            </a:r>
          </a:p>
          <a:p>
            <a:r>
              <a:rPr lang="en-US" b="1" dirty="0" smtClean="0">
                <a:solidFill>
                  <a:srgbClr val="00B050"/>
                </a:solidFill>
              </a:rPr>
              <a:t>Identify frameworks and practical tools through the lens of faith </a:t>
            </a:r>
            <a:r>
              <a:rPr lang="en-US" dirty="0" smtClean="0">
                <a:solidFill>
                  <a:srgbClr val="00B050"/>
                </a:solidFill>
              </a:rPr>
              <a:t>to become a trauma-conscious and healing–engaged faith community.</a:t>
            </a:r>
          </a:p>
          <a:p>
            <a:r>
              <a:rPr lang="en-US" b="1" dirty="0" smtClean="0">
                <a:solidFill>
                  <a:srgbClr val="00B050"/>
                </a:solidFill>
              </a:rPr>
              <a:t>Develop a plan and commitment </a:t>
            </a:r>
            <a:r>
              <a:rPr lang="en-US" dirty="0" smtClean="0">
                <a:solidFill>
                  <a:srgbClr val="00B050"/>
                </a:solidFill>
              </a:rPr>
              <a:t>to engaging at least 1 of the frameworks.</a:t>
            </a:r>
            <a:endParaRPr lang="en-US" b="1" dirty="0"/>
          </a:p>
        </p:txBody>
      </p:sp>
    </p:spTree>
    <p:extLst>
      <p:ext uri="{BB962C8B-B14F-4D97-AF65-F5344CB8AC3E}">
        <p14:creationId xmlns:p14="http://schemas.microsoft.com/office/powerpoint/2010/main" val="3888095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latin typeface="Comic Sans MS" panose="030F0702030302020204" pitchFamily="66" charset="0"/>
              </a:rPr>
              <a:t>RULES OF ENGAGEMENT</a:t>
            </a:r>
            <a:endParaRPr lang="en-US" dirty="0"/>
          </a:p>
        </p:txBody>
      </p:sp>
      <p:sp>
        <p:nvSpPr>
          <p:cNvPr id="3" name="Content Placeholder 2"/>
          <p:cNvSpPr>
            <a:spLocks noGrp="1"/>
          </p:cNvSpPr>
          <p:nvPr>
            <p:ph idx="1"/>
          </p:nvPr>
        </p:nvSpPr>
        <p:spPr>
          <a:xfrm>
            <a:off x="152400" y="1066800"/>
            <a:ext cx="8839200" cy="5638800"/>
          </a:xfrm>
        </p:spPr>
        <p:txBody>
          <a:bodyPr>
            <a:normAutofit fontScale="40000" lnSpcReduction="20000"/>
          </a:bodyPr>
          <a:lstStyle/>
          <a:p>
            <a:pPr marL="0" indent="0" algn="ctr">
              <a:buNone/>
            </a:pPr>
            <a:r>
              <a:rPr lang="en-US" sz="7000" b="1" dirty="0" smtClean="0">
                <a:solidFill>
                  <a:srgbClr val="7030A0"/>
                </a:solidFill>
              </a:rPr>
              <a:t>Eric Law’s “Respectful Communication Guidelines”</a:t>
            </a:r>
          </a:p>
          <a:p>
            <a:pPr marL="0" indent="0" algn="ctr">
              <a:buNone/>
            </a:pPr>
            <a:endParaRPr lang="en-US" sz="7000" b="1" dirty="0" smtClean="0">
              <a:solidFill>
                <a:srgbClr val="7030A0"/>
              </a:solidFill>
            </a:endParaRPr>
          </a:p>
          <a:p>
            <a:r>
              <a:rPr lang="en-US" sz="7000" b="1" dirty="0" smtClean="0">
                <a:solidFill>
                  <a:srgbClr val="7030A0"/>
                </a:solidFill>
              </a:rPr>
              <a:t>R – take Responsibility </a:t>
            </a:r>
            <a:r>
              <a:rPr lang="en-US" sz="7000" dirty="0" smtClean="0">
                <a:solidFill>
                  <a:srgbClr val="7030A0"/>
                </a:solidFill>
              </a:rPr>
              <a:t>for what you say and feel without blaming others</a:t>
            </a:r>
          </a:p>
          <a:p>
            <a:r>
              <a:rPr lang="en-US" sz="7000" b="1" dirty="0" smtClean="0">
                <a:solidFill>
                  <a:srgbClr val="7030A0"/>
                </a:solidFill>
              </a:rPr>
              <a:t>E – </a:t>
            </a:r>
            <a:r>
              <a:rPr lang="en-US" sz="7000" dirty="0" smtClean="0">
                <a:solidFill>
                  <a:srgbClr val="7030A0"/>
                </a:solidFill>
              </a:rPr>
              <a:t>use </a:t>
            </a:r>
            <a:r>
              <a:rPr lang="en-US" sz="7000" b="1" dirty="0" smtClean="0">
                <a:solidFill>
                  <a:srgbClr val="7030A0"/>
                </a:solidFill>
              </a:rPr>
              <a:t>Empathetic</a:t>
            </a:r>
            <a:r>
              <a:rPr lang="en-US" sz="7000" dirty="0" smtClean="0">
                <a:solidFill>
                  <a:srgbClr val="7030A0"/>
                </a:solidFill>
              </a:rPr>
              <a:t> listening</a:t>
            </a:r>
          </a:p>
          <a:p>
            <a:r>
              <a:rPr lang="en-US" sz="7000" b="1" dirty="0" smtClean="0">
                <a:solidFill>
                  <a:srgbClr val="7030A0"/>
                </a:solidFill>
              </a:rPr>
              <a:t>S – </a:t>
            </a:r>
            <a:r>
              <a:rPr lang="en-US" sz="7000" dirty="0" smtClean="0">
                <a:solidFill>
                  <a:srgbClr val="7030A0"/>
                </a:solidFill>
              </a:rPr>
              <a:t>be </a:t>
            </a:r>
            <a:r>
              <a:rPr lang="en-US" sz="7000" b="1" dirty="0" smtClean="0">
                <a:solidFill>
                  <a:srgbClr val="7030A0"/>
                </a:solidFill>
              </a:rPr>
              <a:t>Sensitive to differences</a:t>
            </a:r>
            <a:r>
              <a:rPr lang="en-US" sz="7000" dirty="0" smtClean="0">
                <a:solidFill>
                  <a:srgbClr val="7030A0"/>
                </a:solidFill>
              </a:rPr>
              <a:t> in communication/cultural styles</a:t>
            </a:r>
          </a:p>
          <a:p>
            <a:r>
              <a:rPr lang="en-US" sz="7000" b="1" dirty="0" smtClean="0">
                <a:solidFill>
                  <a:srgbClr val="7030A0"/>
                </a:solidFill>
              </a:rPr>
              <a:t>P – Ponder</a:t>
            </a:r>
            <a:r>
              <a:rPr lang="en-US" sz="7000" dirty="0" smtClean="0">
                <a:solidFill>
                  <a:srgbClr val="7030A0"/>
                </a:solidFill>
              </a:rPr>
              <a:t> what you hear and feel </a:t>
            </a:r>
            <a:r>
              <a:rPr lang="en-US" sz="7000" b="1" dirty="0" smtClean="0">
                <a:solidFill>
                  <a:srgbClr val="7030A0"/>
                </a:solidFill>
              </a:rPr>
              <a:t>before you speak</a:t>
            </a:r>
          </a:p>
          <a:p>
            <a:r>
              <a:rPr lang="en-US" sz="7000" b="1" dirty="0" smtClean="0">
                <a:solidFill>
                  <a:srgbClr val="7030A0"/>
                </a:solidFill>
              </a:rPr>
              <a:t>E – Examine your own </a:t>
            </a:r>
            <a:r>
              <a:rPr lang="en-US" sz="7000" dirty="0" smtClean="0">
                <a:solidFill>
                  <a:srgbClr val="7030A0"/>
                </a:solidFill>
              </a:rPr>
              <a:t>assumptions and perceptions</a:t>
            </a:r>
          </a:p>
          <a:p>
            <a:r>
              <a:rPr lang="en-US" sz="7000" b="1" dirty="0" smtClean="0">
                <a:solidFill>
                  <a:srgbClr val="7030A0"/>
                </a:solidFill>
              </a:rPr>
              <a:t>C – </a:t>
            </a:r>
            <a:r>
              <a:rPr lang="en-US" sz="7000" dirty="0" smtClean="0">
                <a:solidFill>
                  <a:srgbClr val="7030A0"/>
                </a:solidFill>
              </a:rPr>
              <a:t>keep </a:t>
            </a:r>
            <a:r>
              <a:rPr lang="en-US" sz="7000" b="1" dirty="0" smtClean="0">
                <a:solidFill>
                  <a:srgbClr val="7030A0"/>
                </a:solidFill>
              </a:rPr>
              <a:t>Confidentiality</a:t>
            </a:r>
          </a:p>
          <a:p>
            <a:r>
              <a:rPr lang="en-US" sz="7000" b="1" dirty="0" smtClean="0">
                <a:solidFill>
                  <a:srgbClr val="7030A0"/>
                </a:solidFill>
              </a:rPr>
              <a:t>T – Tolerate ambiguity</a:t>
            </a:r>
            <a:r>
              <a:rPr lang="en-US" sz="7000" dirty="0" smtClean="0">
                <a:solidFill>
                  <a:srgbClr val="7030A0"/>
                </a:solidFill>
              </a:rPr>
              <a:t> because we are not here to debate. There are no “winners” or “losers.”</a:t>
            </a:r>
          </a:p>
          <a:p>
            <a:endParaRPr lang="en-US" sz="5900" dirty="0" smtClean="0">
              <a:solidFill>
                <a:srgbClr val="7030A0"/>
              </a:solidFill>
            </a:endParaRPr>
          </a:p>
          <a:p>
            <a:pPr marL="0" indent="0" algn="ctr">
              <a:buNone/>
            </a:pPr>
            <a:r>
              <a:rPr lang="en-US" sz="5900" b="1" dirty="0" smtClean="0">
                <a:solidFill>
                  <a:srgbClr val="7030A0"/>
                </a:solidFill>
              </a:rPr>
              <a:t>adapted from the </a:t>
            </a:r>
            <a:r>
              <a:rPr lang="en-US" sz="5900" b="1" dirty="0" err="1" smtClean="0">
                <a:solidFill>
                  <a:srgbClr val="7030A0"/>
                </a:solidFill>
              </a:rPr>
              <a:t>Kaleidescope</a:t>
            </a:r>
            <a:r>
              <a:rPr lang="en-US" sz="5900" b="1" dirty="0" smtClean="0">
                <a:solidFill>
                  <a:srgbClr val="7030A0"/>
                </a:solidFill>
              </a:rPr>
              <a:t> Institute </a:t>
            </a:r>
          </a:p>
          <a:p>
            <a:pPr marL="0" indent="0" algn="ctr">
              <a:buNone/>
            </a:pPr>
            <a:endParaRPr lang="en-US" sz="5100" b="1" dirty="0" smtClean="0">
              <a:solidFill>
                <a:srgbClr val="7030A0"/>
              </a:solidFill>
            </a:endParaRPr>
          </a:p>
          <a:p>
            <a:endParaRPr lang="en-US" dirty="0"/>
          </a:p>
        </p:txBody>
      </p:sp>
    </p:spTree>
    <p:extLst>
      <p:ext uri="{BB962C8B-B14F-4D97-AF65-F5344CB8AC3E}">
        <p14:creationId xmlns:p14="http://schemas.microsoft.com/office/powerpoint/2010/main" val="288317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mn-lt"/>
              </a:rPr>
              <a:t>INTERFAITH PERSPECTIVES</a:t>
            </a:r>
            <a:endParaRPr lang="en-US" b="1" dirty="0">
              <a:solidFill>
                <a:schemeClr val="accent3">
                  <a:lumMod val="50000"/>
                </a:schemeClr>
              </a:solidFill>
              <a:latin typeface="+mn-lt"/>
            </a:endParaRPr>
          </a:p>
        </p:txBody>
      </p:sp>
      <p:sp>
        <p:nvSpPr>
          <p:cNvPr id="3" name="Content Placeholder 2"/>
          <p:cNvSpPr>
            <a:spLocks noGrp="1"/>
          </p:cNvSpPr>
          <p:nvPr>
            <p:ph idx="1"/>
          </p:nvPr>
        </p:nvSpPr>
        <p:spPr>
          <a:xfrm>
            <a:off x="76200" y="1600200"/>
            <a:ext cx="9067800" cy="4525963"/>
          </a:xfrm>
        </p:spPr>
        <p:txBody>
          <a:bodyPr>
            <a:normAutofit/>
          </a:bodyPr>
          <a:lstStyle/>
          <a:p>
            <a:pPr marL="0" indent="0" algn="ctr">
              <a:buNone/>
            </a:pPr>
            <a:r>
              <a:rPr lang="en-US" b="1" dirty="0" smtClean="0">
                <a:solidFill>
                  <a:schemeClr val="accent3">
                    <a:lumMod val="50000"/>
                  </a:schemeClr>
                </a:solidFill>
              </a:rPr>
              <a:t>Who’s In the Room?</a:t>
            </a:r>
          </a:p>
          <a:p>
            <a:pPr marL="0" indent="0">
              <a:buNone/>
            </a:pPr>
            <a:r>
              <a:rPr lang="en-US" b="1" dirty="0" smtClean="0">
                <a:solidFill>
                  <a:srgbClr val="C00000"/>
                </a:solidFill>
              </a:rPr>
              <a:t>*Baha’i Faith  </a:t>
            </a:r>
            <a:r>
              <a:rPr lang="en-US" b="1" dirty="0" smtClean="0">
                <a:solidFill>
                  <a:schemeClr val="accent6">
                    <a:lumMod val="50000"/>
                  </a:schemeClr>
                </a:solidFill>
              </a:rPr>
              <a:t>*Protestant Christianity  </a:t>
            </a:r>
            <a:r>
              <a:rPr lang="en-US" b="1" dirty="0" smtClean="0">
                <a:solidFill>
                  <a:srgbClr val="0070C0"/>
                </a:solidFill>
              </a:rPr>
              <a:t>*Islam</a:t>
            </a:r>
          </a:p>
          <a:p>
            <a:pPr marL="0" indent="0">
              <a:buNone/>
            </a:pPr>
            <a:r>
              <a:rPr lang="en-US" b="1" dirty="0" smtClean="0">
                <a:solidFill>
                  <a:srgbClr val="002060"/>
                </a:solidFill>
              </a:rPr>
              <a:t>*American Indian  </a:t>
            </a:r>
            <a:r>
              <a:rPr lang="en-US" b="1" dirty="0" smtClean="0">
                <a:solidFill>
                  <a:srgbClr val="0070C0"/>
                </a:solidFill>
              </a:rPr>
              <a:t>*Jainism</a:t>
            </a:r>
            <a:r>
              <a:rPr lang="en-US" dirty="0">
                <a:solidFill>
                  <a:schemeClr val="accent3">
                    <a:lumMod val="50000"/>
                  </a:schemeClr>
                </a:solidFill>
              </a:rPr>
              <a:t> </a:t>
            </a:r>
            <a:r>
              <a:rPr lang="en-US" dirty="0" smtClean="0">
                <a:solidFill>
                  <a:schemeClr val="accent3">
                    <a:lumMod val="50000"/>
                  </a:schemeClr>
                </a:solidFill>
              </a:rPr>
              <a:t> </a:t>
            </a:r>
            <a:r>
              <a:rPr lang="en-US" b="1" dirty="0" smtClean="0">
                <a:solidFill>
                  <a:srgbClr val="7030A0"/>
                </a:solidFill>
              </a:rPr>
              <a:t>*Taoism  </a:t>
            </a:r>
            <a:r>
              <a:rPr lang="en-US" b="1" dirty="0" smtClean="0">
                <a:solidFill>
                  <a:schemeClr val="accent6">
                    <a:lumMod val="50000"/>
                  </a:schemeClr>
                </a:solidFill>
              </a:rPr>
              <a:t>*Sikhism</a:t>
            </a:r>
          </a:p>
          <a:p>
            <a:pPr marL="0" indent="0">
              <a:buNone/>
            </a:pPr>
            <a:r>
              <a:rPr lang="en-US" b="1" dirty="0" smtClean="0">
                <a:solidFill>
                  <a:srgbClr val="7030A0"/>
                </a:solidFill>
              </a:rPr>
              <a:t>*Buddhism  </a:t>
            </a:r>
            <a:r>
              <a:rPr lang="en-US" b="1" dirty="0" smtClean="0">
                <a:solidFill>
                  <a:srgbClr val="C00000"/>
                </a:solidFill>
              </a:rPr>
              <a:t>*Catholic Christianity  </a:t>
            </a:r>
            <a:r>
              <a:rPr lang="en-US" b="1" dirty="0" smtClean="0">
                <a:solidFill>
                  <a:srgbClr val="002060"/>
                </a:solidFill>
              </a:rPr>
              <a:t>*Judaism</a:t>
            </a:r>
          </a:p>
          <a:p>
            <a:pPr marL="0" indent="0">
              <a:buNone/>
            </a:pPr>
            <a:r>
              <a:rPr lang="en-US" b="1" dirty="0" smtClean="0">
                <a:solidFill>
                  <a:schemeClr val="accent6">
                    <a:lumMod val="50000"/>
                  </a:schemeClr>
                </a:solidFill>
              </a:rPr>
              <a:t>*Church of Jesus Christ of Latter-Day Saints</a:t>
            </a:r>
          </a:p>
          <a:p>
            <a:pPr marL="0" indent="0">
              <a:buNone/>
            </a:pPr>
            <a:r>
              <a:rPr lang="en-US" b="1" dirty="0" smtClean="0">
                <a:solidFill>
                  <a:srgbClr val="002060"/>
                </a:solidFill>
              </a:rPr>
              <a:t>*Orthodox Christianity </a:t>
            </a:r>
            <a:r>
              <a:rPr lang="en-US" b="1" dirty="0" smtClean="0">
                <a:solidFill>
                  <a:srgbClr val="0070C0"/>
                </a:solidFill>
              </a:rPr>
              <a:t>*Confucianism </a:t>
            </a:r>
            <a:r>
              <a:rPr lang="en-US" b="1" dirty="0" smtClean="0">
                <a:solidFill>
                  <a:srgbClr val="7030A0"/>
                </a:solidFill>
              </a:rPr>
              <a:t>*Shinto</a:t>
            </a:r>
          </a:p>
          <a:p>
            <a:pPr marL="0" indent="0">
              <a:buNone/>
            </a:pPr>
            <a:r>
              <a:rPr lang="en-US" b="1" dirty="0" smtClean="0">
                <a:solidFill>
                  <a:srgbClr val="0070C0"/>
                </a:solidFill>
              </a:rPr>
              <a:t>*Zoroastrianism </a:t>
            </a:r>
            <a:r>
              <a:rPr lang="en-US" b="1" dirty="0" smtClean="0">
                <a:solidFill>
                  <a:schemeClr val="accent6">
                    <a:lumMod val="50000"/>
                  </a:schemeClr>
                </a:solidFill>
              </a:rPr>
              <a:t>*Anglican Christianity </a:t>
            </a:r>
            <a:r>
              <a:rPr lang="en-US" b="1" dirty="0" smtClean="0">
                <a:solidFill>
                  <a:srgbClr val="C00000"/>
                </a:solidFill>
              </a:rPr>
              <a:t>*Hinduism</a:t>
            </a:r>
            <a:endParaRPr lang="en-US" b="1" dirty="0">
              <a:solidFill>
                <a:srgbClr val="C00000"/>
              </a:solidFill>
            </a:endParaRPr>
          </a:p>
        </p:txBody>
      </p:sp>
    </p:spTree>
    <p:extLst>
      <p:ext uri="{BB962C8B-B14F-4D97-AF65-F5344CB8AC3E}">
        <p14:creationId xmlns:p14="http://schemas.microsoft.com/office/powerpoint/2010/main" val="1683619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3">
                    <a:lumMod val="50000"/>
                  </a:schemeClr>
                </a:solidFill>
                <a:latin typeface="+mn-lt"/>
              </a:rPr>
              <a:t>FAITH-ROOTEDNESS</a:t>
            </a:r>
            <a:endParaRPr lang="en-US" b="1" dirty="0">
              <a:solidFill>
                <a:schemeClr val="accent3">
                  <a:lumMod val="50000"/>
                </a:schemeClr>
              </a:solidFill>
              <a:latin typeface="+mn-lt"/>
            </a:endParaRPr>
          </a:p>
        </p:txBody>
      </p:sp>
      <p:pic>
        <p:nvPicPr>
          <p:cNvPr id="4" name="Picture 2" descr="Image result for candle">
            <a:extLst>
              <a:ext uri="{FF2B5EF4-FFF2-40B4-BE49-F238E27FC236}">
                <a16:creationId xmlns="" xmlns:a16="http://schemas.microsoft.com/office/drawing/2014/main" id="{8AB1153B-FB74-4FD0-8539-46542027277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066800"/>
            <a:ext cx="7010400"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3581400"/>
            <a:ext cx="8839200" cy="3724096"/>
          </a:xfrm>
          <a:prstGeom prst="rect">
            <a:avLst/>
          </a:prstGeom>
        </p:spPr>
        <p:txBody>
          <a:bodyPr wrap="square">
            <a:spAutoFit/>
          </a:bodyPr>
          <a:lstStyle/>
          <a:p>
            <a:pPr algn="ctr"/>
            <a:r>
              <a:rPr lang="en-US" sz="4000" i="1" dirty="0" smtClean="0"/>
              <a:t>Alexia Salvatierra</a:t>
            </a:r>
          </a:p>
          <a:p>
            <a:pPr algn="ctr"/>
            <a:r>
              <a:rPr lang="en-US" sz="4000" b="1" i="1" dirty="0" smtClean="0">
                <a:solidFill>
                  <a:schemeClr val="accent3">
                    <a:lumMod val="50000"/>
                  </a:schemeClr>
                </a:solidFill>
              </a:rPr>
              <a:t>Faith-Rooted Approach/Organizing is Living, Serving, Leading, Building Relationships, Organizing as if God is REAL</a:t>
            </a:r>
          </a:p>
          <a:p>
            <a:pPr algn="ctr"/>
            <a:endParaRPr lang="en-US" sz="3600" b="1" i="1" dirty="0">
              <a:solidFill>
                <a:schemeClr val="accent3">
                  <a:lumMod val="50000"/>
                </a:schemeClr>
              </a:solidFill>
            </a:endParaRPr>
          </a:p>
        </p:txBody>
      </p:sp>
    </p:spTree>
    <p:extLst>
      <p:ext uri="{BB962C8B-B14F-4D97-AF65-F5344CB8AC3E}">
        <p14:creationId xmlns:p14="http://schemas.microsoft.com/office/powerpoint/2010/main" val="2587322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a:solidFill>
                  <a:schemeClr val="accent3">
                    <a:lumMod val="50000"/>
                  </a:schemeClr>
                </a:solidFill>
              </a:rPr>
              <a:t>FAITH-ROOTEDNESS</a:t>
            </a:r>
            <a:endParaRPr lang="en-US" dirty="0"/>
          </a:p>
        </p:txBody>
      </p:sp>
      <p:sp>
        <p:nvSpPr>
          <p:cNvPr id="3" name="Content Placeholder 2"/>
          <p:cNvSpPr>
            <a:spLocks noGrp="1"/>
          </p:cNvSpPr>
          <p:nvPr>
            <p:ph idx="1"/>
          </p:nvPr>
        </p:nvSpPr>
        <p:spPr>
          <a:xfrm>
            <a:off x="152400" y="838200"/>
            <a:ext cx="8839200" cy="5867400"/>
          </a:xfrm>
        </p:spPr>
        <p:txBody>
          <a:bodyPr>
            <a:normAutofit/>
          </a:bodyPr>
          <a:lstStyle/>
          <a:p>
            <a:pPr marL="0" indent="0" algn="ctr">
              <a:buNone/>
            </a:pPr>
            <a:r>
              <a:rPr lang="en-US" sz="4000" b="1" i="1" u="sng" dirty="0" smtClean="0">
                <a:solidFill>
                  <a:schemeClr val="accent6">
                    <a:lumMod val="50000"/>
                  </a:schemeClr>
                </a:solidFill>
              </a:rPr>
              <a:t>WHY? </a:t>
            </a:r>
          </a:p>
          <a:p>
            <a:pPr marL="0" indent="0" algn="ctr">
              <a:buNone/>
            </a:pPr>
            <a:r>
              <a:rPr lang="en-US" sz="4000" b="1" i="1" dirty="0" smtClean="0">
                <a:solidFill>
                  <a:schemeClr val="accent6">
                    <a:lumMod val="50000"/>
                  </a:schemeClr>
                </a:solidFill>
              </a:rPr>
              <a:t>The belief </a:t>
            </a:r>
            <a:r>
              <a:rPr lang="en-US" sz="4000" i="1" dirty="0" smtClean="0">
                <a:solidFill>
                  <a:schemeClr val="accent6">
                    <a:lumMod val="50000"/>
                  </a:schemeClr>
                </a:solidFill>
              </a:rPr>
              <a:t>is that many aspects of spirituality, faith traditions, faith practices and faith communities </a:t>
            </a:r>
            <a:r>
              <a:rPr lang="en-US" sz="4000" b="1" i="1" dirty="0" smtClean="0">
                <a:solidFill>
                  <a:schemeClr val="accent6">
                    <a:lumMod val="50000"/>
                  </a:schemeClr>
                </a:solidFill>
              </a:rPr>
              <a:t>can contribute in unique and powerful ways to the creation of just communities and societies.</a:t>
            </a:r>
          </a:p>
          <a:p>
            <a:endParaRPr lang="en-US" dirty="0"/>
          </a:p>
        </p:txBody>
      </p:sp>
    </p:spTree>
    <p:extLst>
      <p:ext uri="{BB962C8B-B14F-4D97-AF65-F5344CB8AC3E}">
        <p14:creationId xmlns:p14="http://schemas.microsoft.com/office/powerpoint/2010/main" val="39142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dirty="0" smtClean="0">
                <a:solidFill>
                  <a:schemeClr val="accent3">
                    <a:lumMod val="50000"/>
                  </a:schemeClr>
                </a:solidFill>
              </a:rPr>
              <a:t>FAITH-ROOTEDNESS</a:t>
            </a:r>
            <a:endParaRPr lang="en-US" dirty="0"/>
          </a:p>
        </p:txBody>
      </p:sp>
      <p:sp>
        <p:nvSpPr>
          <p:cNvPr id="3" name="Content Placeholder 2"/>
          <p:cNvSpPr>
            <a:spLocks noGrp="1"/>
          </p:cNvSpPr>
          <p:nvPr>
            <p:ph idx="1"/>
          </p:nvPr>
        </p:nvSpPr>
        <p:spPr>
          <a:xfrm>
            <a:off x="228600" y="914400"/>
            <a:ext cx="8763000" cy="5791200"/>
          </a:xfrm>
        </p:spPr>
        <p:txBody>
          <a:bodyPr>
            <a:normAutofit lnSpcReduction="10000"/>
          </a:bodyPr>
          <a:lstStyle/>
          <a:p>
            <a:pPr>
              <a:buNone/>
            </a:pPr>
            <a:r>
              <a:rPr lang="en-US" b="1" dirty="0" smtClean="0">
                <a:solidFill>
                  <a:schemeClr val="accent6">
                    <a:lumMod val="50000"/>
                  </a:schemeClr>
                </a:solidFill>
              </a:rPr>
              <a:t>FRO is Defined &amp; Differentiated by faithfully pursuing </a:t>
            </a:r>
            <a:r>
              <a:rPr lang="en-US" b="1" u="sng" dirty="0" smtClean="0">
                <a:solidFill>
                  <a:schemeClr val="accent6">
                    <a:lumMod val="50000"/>
                  </a:schemeClr>
                </a:solidFill>
              </a:rPr>
              <a:t>through your faith tradition </a:t>
            </a:r>
            <a:r>
              <a:rPr lang="en-US" b="1" dirty="0" smtClean="0">
                <a:solidFill>
                  <a:schemeClr val="accent6">
                    <a:lumMod val="50000"/>
                  </a:schemeClr>
                </a:solidFill>
              </a:rPr>
              <a:t>two questions</a:t>
            </a:r>
            <a:r>
              <a:rPr lang="en-US" b="1" i="1" dirty="0" smtClean="0">
                <a:solidFill>
                  <a:schemeClr val="accent6">
                    <a:lumMod val="50000"/>
                  </a:schemeClr>
                </a:solidFill>
              </a:rPr>
              <a:t>: </a:t>
            </a:r>
          </a:p>
          <a:p>
            <a:pPr>
              <a:buNone/>
            </a:pPr>
            <a:r>
              <a:rPr lang="en-US" b="1" i="1" dirty="0" smtClean="0">
                <a:solidFill>
                  <a:schemeClr val="accent6">
                    <a:lumMod val="50000"/>
                  </a:schemeClr>
                </a:solidFill>
              </a:rPr>
              <a:t>	</a:t>
            </a:r>
            <a:r>
              <a:rPr lang="en-US" i="1" dirty="0" smtClean="0">
                <a:solidFill>
                  <a:schemeClr val="accent6">
                    <a:lumMod val="50000"/>
                  </a:schemeClr>
                </a:solidFill>
              </a:rPr>
              <a:t>How can we insure that our collective work is </a:t>
            </a:r>
            <a:r>
              <a:rPr lang="en-US" b="1" i="1" dirty="0" smtClean="0">
                <a:solidFill>
                  <a:schemeClr val="accent6">
                    <a:lumMod val="50000"/>
                  </a:schemeClr>
                </a:solidFill>
              </a:rPr>
              <a:t>shaped and guided in all ways </a:t>
            </a:r>
            <a:r>
              <a:rPr lang="en-US" i="1" dirty="0" smtClean="0">
                <a:solidFill>
                  <a:schemeClr val="accent6">
                    <a:lumMod val="50000"/>
                  </a:schemeClr>
                </a:solidFill>
              </a:rPr>
              <a:t>by our faith? </a:t>
            </a:r>
            <a:r>
              <a:rPr lang="en-US" b="1" dirty="0" smtClean="0">
                <a:solidFill>
                  <a:schemeClr val="accent6">
                    <a:lumMod val="50000"/>
                  </a:schemeClr>
                </a:solidFill>
              </a:rPr>
              <a:t> </a:t>
            </a:r>
          </a:p>
          <a:p>
            <a:pPr>
              <a:buNone/>
            </a:pPr>
            <a:r>
              <a:rPr lang="en-US" b="1" dirty="0" smtClean="0">
                <a:solidFill>
                  <a:schemeClr val="accent6">
                    <a:lumMod val="50000"/>
                  </a:schemeClr>
                </a:solidFill>
              </a:rPr>
              <a:t>Focus:  Motivation/Rationale – the WHY (being)</a:t>
            </a:r>
            <a:endParaRPr lang="en-US" i="1" dirty="0" smtClean="0">
              <a:solidFill>
                <a:schemeClr val="accent6">
                  <a:lumMod val="50000"/>
                </a:schemeClr>
              </a:solidFill>
            </a:endParaRPr>
          </a:p>
          <a:p>
            <a:pPr>
              <a:buNone/>
            </a:pPr>
            <a:r>
              <a:rPr lang="en-US" i="1" dirty="0" smtClean="0">
                <a:solidFill>
                  <a:schemeClr val="accent6">
                    <a:lumMod val="50000"/>
                  </a:schemeClr>
                </a:solidFill>
              </a:rPr>
              <a:t>	How can we organize people of faith to enable them to contribute all of their unique gifts and resources to the broader movement for justice?</a:t>
            </a:r>
          </a:p>
          <a:p>
            <a:pPr>
              <a:buNone/>
            </a:pPr>
            <a:r>
              <a:rPr lang="en-US" b="1" dirty="0" smtClean="0">
                <a:solidFill>
                  <a:schemeClr val="accent6">
                    <a:lumMod val="50000"/>
                  </a:schemeClr>
                </a:solidFill>
              </a:rPr>
              <a:t>Focus: Methodology/Practices – the WHAT/HOW</a:t>
            </a:r>
          </a:p>
          <a:p>
            <a:pPr>
              <a:buNone/>
            </a:pPr>
            <a:r>
              <a:rPr lang="en-US" b="1" dirty="0">
                <a:solidFill>
                  <a:schemeClr val="accent6">
                    <a:lumMod val="50000"/>
                  </a:schemeClr>
                </a:solidFill>
              </a:rPr>
              <a:t>	</a:t>
            </a:r>
            <a:r>
              <a:rPr lang="en-US" b="1" dirty="0" smtClean="0">
                <a:solidFill>
                  <a:schemeClr val="accent6">
                    <a:lumMod val="50000"/>
                  </a:schemeClr>
                </a:solidFill>
              </a:rPr>
              <a:t>							     (doing)</a:t>
            </a:r>
          </a:p>
        </p:txBody>
      </p:sp>
    </p:spTree>
    <p:extLst>
      <p:ext uri="{BB962C8B-B14F-4D97-AF65-F5344CB8AC3E}">
        <p14:creationId xmlns:p14="http://schemas.microsoft.com/office/powerpoint/2010/main" val="2311052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3">
                    <a:lumMod val="50000"/>
                  </a:schemeClr>
                </a:solidFill>
                <a:latin typeface="Comic Sans MS" panose="030F0702030302020204" pitchFamily="66" charset="0"/>
              </a:rPr>
              <a:t>TABLE TALK ( 5 minutes)</a:t>
            </a:r>
            <a:endParaRPr lang="en-US" b="1" dirty="0">
              <a:solidFill>
                <a:schemeClr val="accent3">
                  <a:lumMod val="50000"/>
                </a:schemeClr>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US" sz="3600" b="1" dirty="0" smtClean="0">
                <a:solidFill>
                  <a:schemeClr val="accent6">
                    <a:lumMod val="50000"/>
                  </a:schemeClr>
                </a:solidFill>
                <a:latin typeface="Comic Sans MS" panose="030F0702030302020204" pitchFamily="66" charset="0"/>
              </a:rPr>
              <a:t>BASED ON YOUR FAITH TRADITION:</a:t>
            </a:r>
          </a:p>
          <a:p>
            <a:r>
              <a:rPr lang="en-US" sz="3600" b="1" dirty="0" smtClean="0">
                <a:solidFill>
                  <a:schemeClr val="accent6">
                    <a:lumMod val="50000"/>
                  </a:schemeClr>
                </a:solidFill>
                <a:latin typeface="Comic Sans MS" panose="030F0702030302020204" pitchFamily="66" charset="0"/>
              </a:rPr>
              <a:t>Write on a postcard 1-3 of YOUR Existential Commitments or Principles, Beliefs, Core Values</a:t>
            </a:r>
          </a:p>
          <a:p>
            <a:r>
              <a:rPr lang="en-US" sz="3600" b="1" dirty="0" smtClean="0">
                <a:solidFill>
                  <a:schemeClr val="accent6">
                    <a:lumMod val="50000"/>
                  </a:schemeClr>
                </a:solidFill>
                <a:latin typeface="Comic Sans MS" panose="030F0702030302020204" pitchFamily="66" charset="0"/>
              </a:rPr>
              <a:t>Share with those at your table</a:t>
            </a:r>
          </a:p>
          <a:p>
            <a:pPr algn="ctr"/>
            <a:r>
              <a:rPr lang="en-US" sz="3600" b="1" dirty="0" smtClean="0">
                <a:solidFill>
                  <a:schemeClr val="accent6">
                    <a:lumMod val="50000"/>
                  </a:schemeClr>
                </a:solidFill>
                <a:latin typeface="Comic Sans MS" panose="030F0702030302020204" pitchFamily="66" charset="0"/>
              </a:rPr>
              <a:t>THIS IS </a:t>
            </a:r>
            <a:r>
              <a:rPr lang="en-US" sz="3600" b="1" u="sng" dirty="0" smtClean="0">
                <a:solidFill>
                  <a:schemeClr val="accent6">
                    <a:lumMod val="50000"/>
                  </a:schemeClr>
                </a:solidFill>
                <a:latin typeface="Comic Sans MS" panose="030F0702030302020204" pitchFamily="66" charset="0"/>
              </a:rPr>
              <a:t>YOUR</a:t>
            </a:r>
            <a:r>
              <a:rPr lang="en-US" sz="3600" b="1" dirty="0" smtClean="0">
                <a:solidFill>
                  <a:schemeClr val="accent6">
                    <a:lumMod val="50000"/>
                  </a:schemeClr>
                </a:solidFill>
                <a:latin typeface="Comic Sans MS" panose="030F0702030302020204" pitchFamily="66" charset="0"/>
              </a:rPr>
              <a:t> WHY!</a:t>
            </a:r>
            <a:endParaRPr lang="en-US" sz="3600" b="1" dirty="0">
              <a:solidFill>
                <a:schemeClr val="accent6">
                  <a:lumMod val="50000"/>
                </a:schemeClr>
              </a:solidFill>
              <a:latin typeface="Comic Sans MS" panose="030F0702030302020204" pitchFamily="66" charset="0"/>
            </a:endParaRPr>
          </a:p>
        </p:txBody>
      </p:sp>
    </p:spTree>
    <p:extLst>
      <p:ext uri="{BB962C8B-B14F-4D97-AF65-F5344CB8AC3E}">
        <p14:creationId xmlns:p14="http://schemas.microsoft.com/office/powerpoint/2010/main" val="15554972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1061</Words>
  <Application>Microsoft Office PowerPoint</Application>
  <PresentationFormat>On-screen Show (4:3)</PresentationFormat>
  <Paragraphs>110</Paragraphs>
  <Slides>24</Slides>
  <Notes>6</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Convening at the Intersection of Trauma, Faith &amp; Resilience to Connect, Learn, Heal &amp; Serve January 30, 2020 </vt:lpstr>
      <vt:lpstr>Connecting to Others: Faith-Rootedness, Trauma &amp; Resilience</vt:lpstr>
      <vt:lpstr>OUTCOMES</vt:lpstr>
      <vt:lpstr>RULES OF ENGAGEMENT</vt:lpstr>
      <vt:lpstr>INTERFAITH PERSPECTIVES</vt:lpstr>
      <vt:lpstr>FAITH-ROOTEDNESS</vt:lpstr>
      <vt:lpstr>FAITH-ROOTEDNESS</vt:lpstr>
      <vt:lpstr>FAITH-ROOTEDNESS</vt:lpstr>
      <vt:lpstr>TABLE TALK ( 5 minutes)</vt:lpstr>
      <vt:lpstr>FRAMEWORKS &amp; PRACTICAL TOOLS</vt:lpstr>
      <vt:lpstr>PowerPoint Presentation</vt:lpstr>
      <vt:lpstr>PowerPoint Presentation</vt:lpstr>
      <vt:lpstr>PowerPoint Presentation</vt:lpstr>
      <vt:lpstr>PowerPoint Presentation</vt:lpstr>
      <vt:lpstr>PowerPoint Presentation</vt:lpstr>
      <vt:lpstr>PRACTICAL TOOL: Faith-Rooted RELATIONAL MEETINGS</vt:lpstr>
      <vt:lpstr>PRACTICAL Relational FRAMEWORK: Dignity Model  Donna Hicks</vt:lpstr>
      <vt:lpstr> Dignity Model – Donna Hicks</vt:lpstr>
      <vt:lpstr> Dignity Model – Donna Hicks</vt:lpstr>
      <vt:lpstr> Dignity Model – Donna Hicks</vt:lpstr>
      <vt:lpstr>FAITH-ROOTEDNESS IS CONNECTING BEING WITH DOING</vt:lpstr>
      <vt:lpstr>FAITH-ROOTEDNESS, HEALING TRAUMA, BUILDING RESILIENCE</vt:lpstr>
      <vt:lpstr>Connecting to Others: Faith-Rootedness, Trauma &amp; Resilience</vt:lpstr>
      <vt:lpstr>Connecting to Others: Faith-Rootedness, Trauma &amp; Resilience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Convening at the Intersection of Trauma, Faith &amp; Resilience to Connect, Learn, Heal &amp; Serve</dc:title>
  <dc:creator>Barbara Wilson</dc:creator>
  <cp:lastModifiedBy>Barbara Wilson</cp:lastModifiedBy>
  <cp:revision>34</cp:revision>
  <dcterms:created xsi:type="dcterms:W3CDTF">2020-01-23T19:02:17Z</dcterms:created>
  <dcterms:modified xsi:type="dcterms:W3CDTF">2020-01-24T19:51:10Z</dcterms:modified>
</cp:coreProperties>
</file>